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303" r:id="rId4"/>
    <p:sldId id="309" r:id="rId5"/>
    <p:sldId id="279" r:id="rId6"/>
    <p:sldId id="280" r:id="rId7"/>
    <p:sldId id="283" r:id="rId8"/>
    <p:sldId id="304" r:id="rId9"/>
    <p:sldId id="306" r:id="rId10"/>
    <p:sldId id="296" r:id="rId11"/>
    <p:sldId id="297" r:id="rId12"/>
    <p:sldId id="298" r:id="rId13"/>
    <p:sldId id="299" r:id="rId14"/>
    <p:sldId id="302" r:id="rId15"/>
    <p:sldId id="308" r:id="rId16"/>
    <p:sldId id="291" r:id="rId17"/>
  </p:sldIdLst>
  <p:sldSz cx="9144000" cy="6858000" type="screen4x3"/>
  <p:notesSz cx="6648450" cy="98504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1"/>
    <p:restoredTop sz="94662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178" y="1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333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178" y="9356333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652BA8-7274-4630-AED9-DEF1D78C7A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765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178" y="1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>
            <a:lvl1pPr algn="r"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8188"/>
            <a:ext cx="4922838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535" y="4678166"/>
            <a:ext cx="5319381" cy="443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333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178" y="9356333"/>
            <a:ext cx="2881720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6" tIns="46543" rIns="93086" bIns="46543" numCol="1" anchor="b" anchorCtr="0" compatLnSpc="1">
            <a:prstTxWarp prst="textNoShape">
              <a:avLst/>
            </a:prstTxWarp>
          </a:bodyPr>
          <a:lstStyle>
            <a:lvl1pPr algn="r" defTabSz="93159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75F553-4380-4773-8C41-D6BE3A198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06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5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223" indent="-282778" defTabSz="9315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1113" indent="-226223" defTabSz="9315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3558" indent="-226223" defTabSz="9315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6003" indent="-226223" defTabSz="93159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8448" indent="-226223" defTabSz="931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0893" indent="-226223" defTabSz="931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93338" indent="-226223" defTabSz="931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5784" indent="-226223" defTabSz="931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DC80D76-5B1D-480C-88D6-F8C4CED7DFEB}" type="slidenum">
              <a:rPr lang="en-GB" altLang="en-US" smtClean="0"/>
              <a:pPr eaLnBrk="1" hangingPunct="1"/>
              <a:t>1</a:t>
            </a:fld>
            <a:endParaRPr lang="en-GB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2544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206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469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9674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1469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450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541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6400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9991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2223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358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7672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4582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6564" y="4679750"/>
            <a:ext cx="4875323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7065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739775"/>
            <a:ext cx="4922838" cy="3692525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535" y="4679750"/>
            <a:ext cx="5319381" cy="4432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438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0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3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40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2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0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193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051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0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28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5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41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7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8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2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60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05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56325" y="6245225"/>
            <a:ext cx="1368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913" y="62452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hyperlink" Target="mailto:j.esteves@bso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561020"/>
            <a:ext cx="8856984" cy="3240906"/>
          </a:xfrm>
        </p:spPr>
        <p:txBody>
          <a:bodyPr/>
          <a:lstStyle/>
          <a:p>
            <a:pPr eaLnBrk="1" hangingPunct="1"/>
            <a:r>
              <a:rPr lang="en-GB" altLang="en-US" sz="6000" b="1" dirty="0" smtClean="0"/>
              <a:t>Chronic Pain and </a:t>
            </a:r>
            <a:br>
              <a:rPr lang="en-GB" altLang="en-US" sz="6000" b="1" dirty="0" smtClean="0"/>
            </a:br>
            <a:r>
              <a:rPr lang="en-GB" altLang="en-US" sz="6000" b="1" dirty="0" smtClean="0"/>
              <a:t>Emotional Processing</a:t>
            </a:r>
            <a:endParaRPr lang="en-US" altLang="en-US" sz="6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804" y="3395215"/>
            <a:ext cx="8280400" cy="1583879"/>
          </a:xfrm>
        </p:spPr>
        <p:txBody>
          <a:bodyPr/>
          <a:lstStyle/>
          <a:p>
            <a:pPr algn="l" eaLnBrk="1" hangingPunct="1"/>
            <a:r>
              <a:rPr lang="en-GB" altLang="en-US" sz="2800" dirty="0" smtClean="0"/>
              <a:t>Jorge E. Esteves, PhD</a:t>
            </a:r>
          </a:p>
          <a:p>
            <a:pPr algn="l" eaLnBrk="1" hangingPunct="1"/>
            <a:r>
              <a:rPr lang="en-GB" altLang="en-US" sz="2800" dirty="0" smtClean="0">
                <a:hlinkClick r:id="rId4"/>
              </a:rPr>
              <a:t>j.esteves@bso.ac.uk</a:t>
            </a:r>
            <a:endParaRPr lang="en-GB" altLang="en-US" sz="2800" dirty="0" smtClean="0"/>
          </a:p>
          <a:p>
            <a:pPr algn="l" eaLnBrk="1" hangingPunct="1"/>
            <a:endParaRPr lang="en-GB" alt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4960" y="5877272"/>
            <a:ext cx="5543600" cy="58646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614960" y="4979094"/>
            <a:ext cx="5529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+mn-lt"/>
              </a:rPr>
              <a:t>Symposium </a:t>
            </a:r>
            <a:r>
              <a:rPr lang="en-US" b="1" dirty="0" smtClean="0">
                <a:latin typeface="+mn-lt"/>
              </a:rPr>
              <a:t>on Emotional Processing</a:t>
            </a:r>
            <a:r>
              <a:rPr lang="en-US" b="1" dirty="0">
                <a:latin typeface="+mn-lt"/>
              </a:rPr>
              <a:t>; new developments in medicine, psychology and psychosomatics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8127" y="6412516"/>
            <a:ext cx="4233665" cy="388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17563"/>
          </a:xfrm>
        </p:spPr>
        <p:txBody>
          <a:bodyPr/>
          <a:lstStyle/>
          <a:p>
            <a:r>
              <a:rPr lang="en-GB" altLang="en-US" sz="4800" b="1" dirty="0" smtClean="0"/>
              <a:t>Method – study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765175"/>
            <a:ext cx="8712968" cy="52562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 b="1" dirty="0" smtClean="0"/>
              <a:t>Design:</a:t>
            </a:r>
          </a:p>
          <a:p>
            <a:r>
              <a:rPr lang="en-GB" altLang="en-US" sz="1800" dirty="0" smtClean="0"/>
              <a:t>Case-control study</a:t>
            </a:r>
          </a:p>
          <a:p>
            <a:pPr>
              <a:buFontTx/>
              <a:buNone/>
            </a:pPr>
            <a:r>
              <a:rPr lang="en-GB" altLang="en-US" sz="2000" b="1" dirty="0" smtClean="0"/>
              <a:t>Two participant groups</a:t>
            </a:r>
            <a:r>
              <a:rPr lang="en-GB" altLang="en-US" sz="2000" dirty="0" smtClean="0"/>
              <a:t>:</a:t>
            </a:r>
          </a:p>
          <a:p>
            <a:r>
              <a:rPr lang="en-GB" altLang="en-US" sz="1800" dirty="0" smtClean="0"/>
              <a:t>Control Group (N=27)</a:t>
            </a:r>
          </a:p>
          <a:p>
            <a:r>
              <a:rPr lang="en-GB" altLang="en-US" sz="1800" dirty="0" smtClean="0"/>
              <a:t>Chronic Pain (CP) Group (N=32)</a:t>
            </a:r>
          </a:p>
          <a:p>
            <a:endParaRPr lang="en-GB" altLang="en-US" sz="1100" dirty="0" smtClean="0"/>
          </a:p>
          <a:p>
            <a:pPr>
              <a:buFontTx/>
              <a:buNone/>
            </a:pPr>
            <a:r>
              <a:rPr lang="en-GB" altLang="en-US" sz="2000" b="1" dirty="0" smtClean="0"/>
              <a:t>Participants voluntarily completed </a:t>
            </a:r>
          </a:p>
          <a:p>
            <a:r>
              <a:rPr lang="en-GB" altLang="en-US" sz="2000" dirty="0" smtClean="0"/>
              <a:t>EPS-25</a:t>
            </a:r>
          </a:p>
          <a:p>
            <a:r>
              <a:rPr lang="fr-FR" altLang="en-US" sz="2000" dirty="0" smtClean="0"/>
              <a:t>Patient </a:t>
            </a:r>
            <a:r>
              <a:rPr lang="fr-FR" altLang="en-US" sz="2000" dirty="0" err="1"/>
              <a:t>Health</a:t>
            </a:r>
            <a:r>
              <a:rPr lang="fr-FR" altLang="en-US" sz="2000" dirty="0"/>
              <a:t> Questionnaire for </a:t>
            </a:r>
            <a:r>
              <a:rPr lang="fr-FR" altLang="en-US" sz="2000" dirty="0" err="1"/>
              <a:t>Depression</a:t>
            </a:r>
            <a:r>
              <a:rPr lang="fr-FR" altLang="en-US" sz="2000" dirty="0"/>
              <a:t> - (PHQ-9</a:t>
            </a:r>
            <a:r>
              <a:rPr lang="fr-FR" altLang="en-US" sz="2000" dirty="0" smtClean="0"/>
              <a:t>)</a:t>
            </a:r>
          </a:p>
          <a:p>
            <a:r>
              <a:rPr lang="en-GB" altLang="en-US" sz="2000" dirty="0"/>
              <a:t>General Anxiety Disorder questionnaire - (GAD-7</a:t>
            </a:r>
            <a:r>
              <a:rPr lang="en-GB" altLang="en-US" sz="2000" dirty="0" smtClean="0"/>
              <a:t>)</a:t>
            </a:r>
          </a:p>
          <a:p>
            <a:r>
              <a:rPr lang="en-GB" altLang="en-US" sz="1800" dirty="0" smtClean="0"/>
              <a:t>Chronic </a:t>
            </a:r>
            <a:r>
              <a:rPr lang="en-GB" altLang="en-US" sz="1800" dirty="0"/>
              <a:t>Pain Form (</a:t>
            </a:r>
            <a:r>
              <a:rPr lang="en-GB" altLang="en-US" sz="1800" dirty="0" err="1"/>
              <a:t>troublesomeness</a:t>
            </a:r>
            <a:r>
              <a:rPr lang="en-GB" altLang="en-US" sz="1800" dirty="0"/>
              <a:t> grid Parson et al (2006) </a:t>
            </a:r>
          </a:p>
          <a:p>
            <a:pPr lvl="1"/>
            <a:r>
              <a:rPr lang="en-GB" altLang="en-US" sz="1400" dirty="0"/>
              <a:t>It incorporates a scale for each of the thirteen different body regions</a:t>
            </a:r>
          </a:p>
          <a:p>
            <a:pPr>
              <a:buFontTx/>
              <a:buNone/>
            </a:pPr>
            <a:endParaRPr lang="en-GB" altLang="en-US" sz="1400" dirty="0" smtClean="0"/>
          </a:p>
          <a:p>
            <a:pPr>
              <a:buFontTx/>
              <a:buNone/>
            </a:pPr>
            <a:r>
              <a:rPr lang="en-GB" altLang="en-US" sz="2000" b="1" dirty="0" smtClean="0"/>
              <a:t>Participants also completed a biographical questionnaire</a:t>
            </a:r>
          </a:p>
          <a:p>
            <a:pPr lvl="1"/>
            <a:r>
              <a:rPr lang="en-GB" altLang="en-US" sz="1600" dirty="0" smtClean="0"/>
              <a:t>All participants: age, gender, ethnic origin, etc.</a:t>
            </a:r>
          </a:p>
          <a:p>
            <a:pPr lvl="1"/>
            <a:r>
              <a:rPr lang="en-GB" altLang="en-US" sz="1600" dirty="0" smtClean="0"/>
              <a:t>CP participants: duration, frequency &amp; other sources of pain</a:t>
            </a:r>
          </a:p>
          <a:p>
            <a:endParaRPr lang="en-GB" altLang="en-US" sz="1600" dirty="0" smtClean="0"/>
          </a:p>
          <a:p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74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76250"/>
            <a:ext cx="5256213" cy="685800"/>
          </a:xfrm>
        </p:spPr>
        <p:txBody>
          <a:bodyPr/>
          <a:lstStyle/>
          <a:p>
            <a:r>
              <a:rPr lang="en-GB" altLang="en-US" sz="4800" b="1" dirty="0" smtClean="0"/>
              <a:t>Results – EPS-25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41439"/>
            <a:ext cx="4032002" cy="431981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Chronic pain patients scored significantly </a:t>
            </a:r>
            <a:r>
              <a:rPr lang="en-GB" altLang="en-US" sz="2400" dirty="0"/>
              <a:t>higher in </a:t>
            </a:r>
            <a:r>
              <a:rPr lang="en-GB" altLang="en-US" sz="2400" dirty="0" smtClean="0"/>
              <a:t>the overall </a:t>
            </a:r>
            <a:r>
              <a:rPr lang="en-GB" altLang="en-US" sz="2400" dirty="0"/>
              <a:t>EPS-25 </a:t>
            </a:r>
            <a:r>
              <a:rPr lang="en-GB" altLang="en-US" sz="2400" dirty="0" smtClean="0"/>
              <a:t>score </a:t>
            </a:r>
            <a:r>
              <a:rPr lang="en-GB" altLang="en-US" sz="2400" dirty="0"/>
              <a:t>with a moderate effect size </a:t>
            </a:r>
            <a:r>
              <a:rPr lang="en-GB" altLang="en-US" sz="2400" dirty="0" smtClean="0"/>
              <a:t>[p=0.03</a:t>
            </a:r>
            <a:r>
              <a:rPr lang="en-GB" altLang="en-US" sz="2400" dirty="0"/>
              <a:t>, effect size=0.38] </a:t>
            </a:r>
            <a:endParaRPr lang="en-GB" alt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2575"/>
            <a:ext cx="4755787" cy="324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6663" cy="576262"/>
          </a:xfrm>
        </p:spPr>
        <p:txBody>
          <a:bodyPr/>
          <a:lstStyle/>
          <a:p>
            <a:r>
              <a:rPr lang="en-GB" altLang="en-US" sz="4800" b="1" dirty="0" smtClean="0"/>
              <a:t>Results – EPS-25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052736"/>
            <a:ext cx="8634288" cy="381709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 smtClean="0"/>
              <a:t>Also significant differences in </a:t>
            </a:r>
            <a:r>
              <a:rPr lang="en-GB" altLang="en-US" sz="2800" u="sng" dirty="0" smtClean="0"/>
              <a:t>all five factors</a:t>
            </a:r>
            <a:r>
              <a:rPr lang="en-GB" altLang="en-US" sz="2800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suppression [p = 0.01, effect size = 0.32]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unprocessed emotion [p = 0.01, effect size = 0.33]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unregulated emotion [p = 0.03, effect size = 0.29]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avoidance [p = 0.005, effect size = 0.36]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impoverished emotional experience [p = 0.02, effect size = 0.30] 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43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76250"/>
            <a:ext cx="7632848" cy="685800"/>
          </a:xfrm>
        </p:spPr>
        <p:txBody>
          <a:bodyPr/>
          <a:lstStyle/>
          <a:p>
            <a:r>
              <a:rPr lang="en-GB" altLang="en-US" sz="3600" b="1" dirty="0" smtClean="0"/>
              <a:t>Results </a:t>
            </a:r>
            <a:r>
              <a:rPr lang="en-GB" altLang="en-US" sz="3600" b="1" dirty="0"/>
              <a:t>– Anxiety and Depression</a:t>
            </a:r>
            <a:endParaRPr lang="en-GB" altLang="en-US" sz="36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41439"/>
            <a:ext cx="4680074" cy="431981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CP patients scored </a:t>
            </a:r>
            <a:r>
              <a:rPr lang="en-GB" altLang="en-US" sz="2400" dirty="0"/>
              <a:t>significantly higher in GAD-7 scores with a medium effect size </a:t>
            </a:r>
            <a:r>
              <a:rPr lang="en-GB" altLang="en-US" sz="2400" dirty="0" smtClean="0"/>
              <a:t>[p = 0.02,effect size=0.31]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CP </a:t>
            </a:r>
            <a:r>
              <a:rPr lang="en-GB" altLang="en-US" sz="2400" dirty="0"/>
              <a:t>patients scored significantly higher in PHQ-9 scores with a medium effect size </a:t>
            </a:r>
            <a:r>
              <a:rPr lang="en-GB" altLang="en-US" sz="2400" dirty="0" smtClean="0"/>
              <a:t>[p = 0.003,effect size=0.39] 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/>
          <a:srcRect b="15697"/>
          <a:stretch/>
        </p:blipFill>
        <p:spPr bwMode="auto">
          <a:xfrm>
            <a:off x="5148064" y="1340768"/>
            <a:ext cx="3048754" cy="2346315"/>
          </a:xfrm>
          <a:prstGeom prst="rect">
            <a:avLst/>
          </a:prstGeom>
          <a:ln w="15875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 cstate="print"/>
          <a:srcRect b="15429"/>
          <a:stretch/>
        </p:blipFill>
        <p:spPr bwMode="auto">
          <a:xfrm>
            <a:off x="5148064" y="4005064"/>
            <a:ext cx="3089534" cy="2339073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790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GB" altLang="en-US" sz="4800" b="1" dirty="0" smtClean="0"/>
              <a:t>Conclusion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80728"/>
            <a:ext cx="8568952" cy="48965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Dysfunctional emotional processing and regulation is associated with </a:t>
            </a:r>
            <a:r>
              <a:rPr lang="en-GB" altLang="en-US" sz="2400" dirty="0"/>
              <a:t>chronic </a:t>
            </a:r>
            <a:r>
              <a:rPr lang="en-GB" altLang="en-US" sz="2400" dirty="0" smtClean="0"/>
              <a:t>pain, particularly low back pain; anxiety </a:t>
            </a:r>
            <a:r>
              <a:rPr lang="en-GB" altLang="en-US" sz="2400" dirty="0"/>
              <a:t>and depression may potentially play a role in this relationship.</a:t>
            </a:r>
            <a:endParaRPr lang="en-GB" alt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Our observed associations alone do not allow for causal inferences to be made and the question of whether dysfunctional emotional processing is a consequence or a determinant of chronic pain is as yet not established.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However, evidence from neuroimaging prospective studies show that the transition </a:t>
            </a:r>
            <a:r>
              <a:rPr lang="en-GB" altLang="en-US" sz="2400" dirty="0"/>
              <a:t>from acute to chronic shows change from acute pain circuitry to emotional/reward circuit and this occurs within the first </a:t>
            </a:r>
            <a:r>
              <a:rPr lang="en-GB" altLang="en-US" sz="2400" dirty="0" smtClean="0"/>
              <a:t>year.</a:t>
            </a:r>
            <a:r>
              <a:rPr lang="en-GB" sz="2400" dirty="0"/>
              <a:t> </a:t>
            </a:r>
            <a:endParaRPr lang="en-GB" alt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alt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123728" y="5983197"/>
            <a:ext cx="702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400" dirty="0"/>
              <a:t>Hashmi, J. A., et al. (2013). Shape shifting pain: </a:t>
            </a:r>
            <a:r>
              <a:rPr lang="en-GB" sz="1400" dirty="0" err="1"/>
              <a:t>chronification</a:t>
            </a:r>
            <a:r>
              <a:rPr lang="en-GB" sz="1400" dirty="0"/>
              <a:t> of back pain shifts brain representation from nociceptive to emotional circuits. </a:t>
            </a:r>
            <a:r>
              <a:rPr lang="en-GB" sz="1400" i="1" dirty="0"/>
              <a:t>Brain</a:t>
            </a:r>
            <a:r>
              <a:rPr lang="en-GB" sz="1400" dirty="0"/>
              <a:t>, </a:t>
            </a:r>
            <a:r>
              <a:rPr lang="en-GB" sz="1400" i="1" dirty="0"/>
              <a:t>136</a:t>
            </a:r>
            <a:r>
              <a:rPr lang="en-GB" sz="1400" dirty="0"/>
              <a:t>(9), 2751-2768.</a:t>
            </a:r>
            <a:endParaRPr lang="en-GB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65760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964612" cy="792162"/>
          </a:xfrm>
        </p:spPr>
        <p:txBody>
          <a:bodyPr/>
          <a:lstStyle/>
          <a:p>
            <a:r>
              <a:rPr lang="en-GB" altLang="en-US" b="1" dirty="0" smtClean="0"/>
              <a:t>Implications for manual therapy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052513"/>
            <a:ext cx="8928100" cy="547211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AU" altLang="en-US" sz="2400" dirty="0" smtClean="0"/>
              <a:t>Collaborate with other specialist practitioners - </a:t>
            </a:r>
            <a:r>
              <a:rPr lang="en-GB" altLang="en-US" sz="2400" dirty="0" smtClean="0"/>
              <a:t>improved emotional processing has been shown to be highly successful in reducing emotional distress (</a:t>
            </a:r>
            <a:r>
              <a:rPr lang="en-GB" altLang="en-US" sz="2400" dirty="0" err="1" smtClean="0"/>
              <a:t>Whelton</a:t>
            </a:r>
            <a:r>
              <a:rPr lang="en-GB" altLang="en-US" sz="2400" dirty="0" smtClean="0"/>
              <a:t>, 2004). </a:t>
            </a:r>
            <a:endParaRPr lang="en-AU" alt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The sensory landscape of the physical body provides a point of entry into the emotional domain/reward system.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Manual therapy may affect the emotional domain through the use of techniques aimed at reducing sympathetic outflow, anxiety and depressive feelings (Lindgren et al., 2010).</a:t>
            </a:r>
            <a:endParaRPr lang="en-AU" altLang="en-US" sz="2400" dirty="0" smtClean="0"/>
          </a:p>
          <a:p>
            <a:r>
              <a:rPr lang="en-GB" altLang="en-US" sz="2400" dirty="0" smtClean="0"/>
              <a:t>Alongside manual therapy, mindfulness-based approaches are likely to play an important role in regulating emotional processing in CP patients. </a:t>
            </a:r>
            <a:endParaRPr lang="en-AU" altLang="en-US" sz="2400" dirty="0" smtClean="0"/>
          </a:p>
          <a:p>
            <a:endParaRPr lang="en-AU" altLang="en-US" sz="2800" dirty="0" smtClean="0"/>
          </a:p>
          <a:p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2888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 smtClean="0"/>
              <a:t>Acknowledgments</a:t>
            </a:r>
            <a:endParaRPr lang="en-GB" altLang="en-US" dirty="0" smtClean="0"/>
          </a:p>
        </p:txBody>
      </p:sp>
      <p:sp>
        <p:nvSpPr>
          <p:cNvPr id="18435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GB" altLang="en-US" sz="2400" dirty="0" smtClean="0"/>
              <a:t>Professor Roger Baker and his team at Bournemouth University</a:t>
            </a:r>
          </a:p>
          <a:p>
            <a:r>
              <a:rPr lang="en-GB" altLang="en-US" sz="2400" dirty="0" smtClean="0"/>
              <a:t>Hilary Abbey, Mike Ford, Laura Wheatley, </a:t>
            </a:r>
            <a:r>
              <a:rPr lang="en-GB" altLang="en-US" sz="2400" dirty="0"/>
              <a:t>Oliver </a:t>
            </a:r>
            <a:r>
              <a:rPr lang="en-GB" altLang="en-US" sz="2400" dirty="0" smtClean="0"/>
              <a:t>Hicks, Elaine Mathias, Yvonne Kirchner and Rachael Rollins at the British School of Osteopathy</a:t>
            </a:r>
          </a:p>
          <a:p>
            <a:r>
              <a:rPr lang="en-GB" altLang="en-US" sz="2400" dirty="0"/>
              <a:t>Clare </a:t>
            </a:r>
            <a:r>
              <a:rPr lang="en-GB" altLang="en-US" sz="2400" dirty="0" err="1" smtClean="0"/>
              <a:t>Mayall</a:t>
            </a:r>
            <a:r>
              <a:rPr lang="en-GB" altLang="en-US" sz="2400" dirty="0" smtClean="0"/>
              <a:t>, Jill Green, Sam </a:t>
            </a:r>
            <a:r>
              <a:rPr lang="en-GB" altLang="en-US" sz="2400" dirty="0" err="1" smtClean="0"/>
              <a:t>McInerney</a:t>
            </a:r>
            <a:r>
              <a:rPr lang="en-GB" altLang="en-US" sz="2400" dirty="0" smtClean="0"/>
              <a:t> and Eva </a:t>
            </a:r>
            <a:r>
              <a:rPr lang="en-GB" altLang="en-US" sz="2400" dirty="0"/>
              <a:t>Winter </a:t>
            </a:r>
            <a:r>
              <a:rPr lang="en-GB" altLang="en-US" sz="2400" dirty="0" smtClean="0"/>
              <a:t>at Oxford Brookes University</a:t>
            </a:r>
            <a:endParaRPr lang="en-GB" altLang="en-US" sz="2400" dirty="0"/>
          </a:p>
          <a:p>
            <a:endParaRPr lang="en-GB" altLang="en-US" sz="2800" dirty="0" smtClean="0"/>
          </a:p>
          <a:p>
            <a:endParaRPr lang="en-GB" altLang="en-US" sz="2800" dirty="0" smtClean="0"/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550862"/>
          </a:xfrm>
        </p:spPr>
        <p:txBody>
          <a:bodyPr/>
          <a:lstStyle/>
          <a:p>
            <a:r>
              <a:rPr lang="en-GB" altLang="en-US" sz="4800" b="1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836712"/>
            <a:ext cx="8423275" cy="5257254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Chronic pain is a complex and poorly understood condition incorporating sensory, cognitive and emotional elements.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Research </a:t>
            </a:r>
            <a:r>
              <a:rPr lang="en-US" sz="2400" dirty="0"/>
              <a:t>demonstrates a strong association between chronic pain </a:t>
            </a:r>
            <a:r>
              <a:rPr lang="en-US" sz="2400" dirty="0" smtClean="0"/>
              <a:t>states </a:t>
            </a:r>
            <a:r>
              <a:rPr lang="en-US" sz="2400" dirty="0"/>
              <a:t>such as chronic low back pain </a:t>
            </a:r>
            <a:r>
              <a:rPr lang="en-US" sz="2400" dirty="0" smtClean="0"/>
              <a:t>and </a:t>
            </a:r>
            <a:r>
              <a:rPr lang="en-US" sz="2400" dirty="0"/>
              <a:t>psychological factors such as anxiety, fear-avoidance, self-efficacy, catastrophizing and </a:t>
            </a:r>
            <a:r>
              <a:rPr lang="en-US" sz="2400" dirty="0" smtClean="0"/>
              <a:t>depression </a:t>
            </a:r>
            <a:r>
              <a:rPr lang="en-GB" altLang="en-US" sz="2400" dirty="0" smtClean="0"/>
              <a:t>(e.g., </a:t>
            </a:r>
            <a:r>
              <a:rPr lang="en-GB" altLang="en-US" sz="2400" dirty="0" err="1" smtClean="0"/>
              <a:t>Pincus</a:t>
            </a:r>
            <a:r>
              <a:rPr lang="en-GB" altLang="en-US" sz="2400" dirty="0" smtClean="0"/>
              <a:t> et al., 2002; Carson et al., 2007; Costa et al., 2011).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Until recently, the way in which chronic back pain sufferers process their emotions was largely unknown.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We conducted two case-control studies using a between-groups correlational design to investigate the relationship between various chronic pain states and emotional processing.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4756016" cy="1143000"/>
          </a:xfrm>
        </p:spPr>
        <p:txBody>
          <a:bodyPr/>
          <a:lstStyle/>
          <a:p>
            <a:r>
              <a:rPr lang="en-GB" altLang="en-US" sz="4000" b="1" dirty="0" smtClean="0"/>
              <a:t>Research Aim </a:t>
            </a:r>
            <a:br>
              <a:rPr lang="en-GB" altLang="en-US" sz="4000" b="1" dirty="0" smtClean="0"/>
            </a:br>
            <a:r>
              <a:rPr lang="en-GB" altLang="en-US" sz="4000" b="1" dirty="0" smtClean="0"/>
              <a:t> study 1 </a:t>
            </a: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95413"/>
            <a:ext cx="4183508" cy="45545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altLang="en-US" sz="2400" dirty="0" smtClean="0"/>
              <a:t>To examine the way in which patients with CLBP process their emotions compared to a group of individuals without a history of CLBP</a:t>
            </a:r>
            <a:r>
              <a:rPr lang="en-AU" altLang="en-US" sz="24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AU" altLang="en-US" sz="2400" dirty="0" smtClean="0"/>
              <a:t>If a relationship exists, establish whether this applies equally to all facets of emotional processing.</a:t>
            </a:r>
          </a:p>
          <a:p>
            <a:pPr>
              <a:spcBef>
                <a:spcPct val="0"/>
              </a:spcBef>
              <a:buFont typeface="Wingdings" pitchFamily="2" charset="2"/>
              <a:buChar char="§"/>
            </a:pPr>
            <a:endParaRPr lang="en-AU" altLang="en-US" sz="2200" dirty="0" smtClean="0"/>
          </a:p>
        </p:txBody>
      </p:sp>
      <p:sp>
        <p:nvSpPr>
          <p:cNvPr id="1041" name="Text Box 4"/>
          <p:cNvSpPr txBox="1">
            <a:spLocks noChangeArrowheads="1"/>
          </p:cNvSpPr>
          <p:nvPr/>
        </p:nvSpPr>
        <p:spPr bwMode="auto">
          <a:xfrm>
            <a:off x="5434358" y="5679012"/>
            <a:ext cx="35274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spcAft>
                <a:spcPct val="10000"/>
              </a:spcAft>
            </a:pPr>
            <a:r>
              <a:rPr lang="en-GB" altLang="en-US" sz="1000" i="1"/>
              <a:t>Baker, R., Thomas, S., Thomas, P.W., Owens, M. (2007) Development of an Emotional Processing Scale. Journal of Psychosomatic Research, 62, 167 – 178. 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000" i="1"/>
          </a:p>
        </p:txBody>
      </p:sp>
      <p:grpSp>
        <p:nvGrpSpPr>
          <p:cNvPr id="2" name="Content Placeholder 43012"/>
          <p:cNvGrpSpPr>
            <a:grpSpLocks/>
          </p:cNvGrpSpPr>
          <p:nvPr/>
        </p:nvGrpSpPr>
        <p:grpSpPr bwMode="auto">
          <a:xfrm>
            <a:off x="2123728" y="-891480"/>
            <a:ext cx="9242425" cy="9371013"/>
            <a:chOff x="2208" y="1300"/>
            <a:chExt cx="1380" cy="1541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2735" y="2016"/>
              <a:ext cx="82" cy="2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568" y="1903"/>
              <a:ext cx="172" cy="172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Impoverished </a:t>
              </a:r>
              <a:endParaRPr kumimoji="0" lang="en-GB" altLang="en-US" sz="15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2797" y="2138"/>
              <a:ext cx="51" cy="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2660" y="2191"/>
              <a:ext cx="172" cy="17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333399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Unregulated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Emotion</a:t>
              </a:r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>
              <a:off x="2948" y="2138"/>
              <a:ext cx="51" cy="7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2963" y="2192"/>
              <a:ext cx="172" cy="172"/>
            </a:xfrm>
            <a:prstGeom prst="ellipse">
              <a:avLst/>
            </a:prstGeom>
            <a:gradFill rotWithShape="1">
              <a:gsLst>
                <a:gs pos="0">
                  <a:srgbClr val="00009A">
                    <a:gamma/>
                    <a:tint val="0"/>
                    <a:invGamma/>
                  </a:srgbClr>
                </a:gs>
                <a:gs pos="100000">
                  <a:srgbClr val="00009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Avoidance</a:t>
              </a:r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 flipV="1">
              <a:off x="2979" y="2016"/>
              <a:ext cx="82" cy="27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3057" y="1904"/>
              <a:ext cx="172" cy="172"/>
            </a:xfrm>
            <a:prstGeom prst="ellipse">
              <a:avLst/>
            </a:prstGeom>
            <a:gradFill rotWithShape="1">
              <a:gsLst>
                <a:gs pos="0">
                  <a:srgbClr val="6666FF">
                    <a:gamma/>
                    <a:tint val="0"/>
                    <a:invGamma/>
                  </a:srgbClr>
                </a:gs>
                <a:gs pos="100000">
                  <a:srgbClr val="6666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Unprocessed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Emotion</a:t>
              </a:r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 flipV="1">
              <a:off x="2898" y="1898"/>
              <a:ext cx="0" cy="8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2812" y="1726"/>
              <a:ext cx="172" cy="17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Suppression</a:t>
              </a:r>
            </a:p>
          </p:txBody>
        </p:sp>
        <p:sp>
          <p:nvSpPr>
            <p:cNvPr id="13" name="_s1038"/>
            <p:cNvSpPr>
              <a:spLocks noChangeArrowheads="1"/>
            </p:cNvSpPr>
            <p:nvPr/>
          </p:nvSpPr>
          <p:spPr bwMode="auto">
            <a:xfrm>
              <a:off x="2812" y="1984"/>
              <a:ext cx="172" cy="172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tint val="0"/>
                    <a:invGamma/>
                  </a:srgbClr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 Narrow" pitchFamily="34" charset="0"/>
                  <a:cs typeface="Arial" charset="0"/>
                </a:rPr>
                <a:t>Emotional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 Narrow" pitchFamily="34" charset="0"/>
                  <a:cs typeface="Arial" charset="0"/>
                </a:rPr>
                <a:t>Processing</a:t>
              </a:r>
            </a:p>
          </p:txBody>
        </p:sp>
      </p:grpSp>
      <p:pic>
        <p:nvPicPr>
          <p:cNvPr id="17" name="Picture 1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5" t="12501" r="26059" b="44757"/>
          <a:stretch/>
        </p:blipFill>
        <p:spPr bwMode="auto">
          <a:xfrm>
            <a:off x="5819015" y="52549"/>
            <a:ext cx="3297421" cy="150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51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13787" cy="865188"/>
          </a:xfrm>
        </p:spPr>
        <p:txBody>
          <a:bodyPr/>
          <a:lstStyle/>
          <a:p>
            <a:r>
              <a:rPr lang="en-GB" altLang="en-US" sz="3900" b="1" smtClean="0"/>
              <a:t>Dimensions of the Emotional Processing Scale  (EPS-25)</a:t>
            </a:r>
          </a:p>
        </p:txBody>
      </p:sp>
      <p:grpSp>
        <p:nvGrpSpPr>
          <p:cNvPr id="2" name="Content Placeholder 45058"/>
          <p:cNvGrpSpPr>
            <a:grpSpLocks/>
          </p:cNvGrpSpPr>
          <p:nvPr/>
        </p:nvGrpSpPr>
        <p:grpSpPr bwMode="auto">
          <a:xfrm>
            <a:off x="457200" y="1600200"/>
            <a:ext cx="8229600" cy="4525963"/>
            <a:chOff x="2284" y="1751"/>
            <a:chExt cx="1228" cy="639"/>
          </a:xfrm>
        </p:grpSpPr>
        <p:sp>
          <p:nvSpPr>
            <p:cNvPr id="3" name="_s2052"/>
            <p:cNvSpPr>
              <a:spLocks noChangeShapeType="1"/>
            </p:cNvSpPr>
            <p:nvPr/>
          </p:nvSpPr>
          <p:spPr bwMode="auto">
            <a:xfrm flipH="1" flipV="1">
              <a:off x="2747" y="2021"/>
              <a:ext cx="75" cy="2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" name="_s2053"/>
            <p:cNvSpPr>
              <a:spLocks noChangeArrowheads="1"/>
            </p:cNvSpPr>
            <p:nvPr/>
          </p:nvSpPr>
          <p:spPr bwMode="auto">
            <a:xfrm>
              <a:off x="2591" y="1915"/>
              <a:ext cx="160" cy="160"/>
            </a:xfrm>
            <a:prstGeom prst="ellipse">
              <a:avLst/>
            </a:prstGeom>
            <a:gradFill rotWithShape="1">
              <a:gsLst>
                <a:gs pos="0">
                  <a:srgbClr val="969696">
                    <a:gamma/>
                    <a:tint val="0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Impoverished </a:t>
              </a:r>
              <a:endParaRPr kumimoji="0" lang="en-GB" altLang="en-US" sz="15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5" name="_s2054"/>
            <p:cNvSpPr>
              <a:spLocks noChangeShapeType="1"/>
            </p:cNvSpPr>
            <p:nvPr/>
          </p:nvSpPr>
          <p:spPr bwMode="auto">
            <a:xfrm flipH="1">
              <a:off x="2805" y="2134"/>
              <a:ext cx="46" cy="6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_s2055"/>
            <p:cNvSpPr>
              <a:spLocks noChangeArrowheads="1"/>
            </p:cNvSpPr>
            <p:nvPr/>
          </p:nvSpPr>
          <p:spPr bwMode="auto">
            <a:xfrm>
              <a:off x="2677" y="2182"/>
              <a:ext cx="160" cy="16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333399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Unregulated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Emotion</a:t>
              </a:r>
            </a:p>
          </p:txBody>
        </p:sp>
        <p:sp>
          <p:nvSpPr>
            <p:cNvPr id="7" name="_s2056"/>
            <p:cNvSpPr>
              <a:spLocks noChangeShapeType="1"/>
            </p:cNvSpPr>
            <p:nvPr/>
          </p:nvSpPr>
          <p:spPr bwMode="auto">
            <a:xfrm>
              <a:off x="2945" y="2134"/>
              <a:ext cx="47" cy="64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_s2057"/>
            <p:cNvSpPr>
              <a:spLocks noChangeArrowheads="1"/>
            </p:cNvSpPr>
            <p:nvPr/>
          </p:nvSpPr>
          <p:spPr bwMode="auto">
            <a:xfrm>
              <a:off x="2958" y="2183"/>
              <a:ext cx="160" cy="160"/>
            </a:xfrm>
            <a:prstGeom prst="ellipse">
              <a:avLst/>
            </a:prstGeom>
            <a:gradFill rotWithShape="1">
              <a:gsLst>
                <a:gs pos="0">
                  <a:srgbClr val="00009A">
                    <a:gamma/>
                    <a:tint val="0"/>
                    <a:invGamma/>
                  </a:srgbClr>
                </a:gs>
                <a:gs pos="100000">
                  <a:srgbClr val="00009A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8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Avoidance</a:t>
              </a:r>
            </a:p>
          </p:txBody>
        </p:sp>
        <p:sp>
          <p:nvSpPr>
            <p:cNvPr id="9" name="_s2058"/>
            <p:cNvSpPr>
              <a:spLocks noChangeShapeType="1"/>
            </p:cNvSpPr>
            <p:nvPr/>
          </p:nvSpPr>
          <p:spPr bwMode="auto">
            <a:xfrm flipV="1">
              <a:off x="2974" y="2020"/>
              <a:ext cx="75" cy="25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_s2059"/>
            <p:cNvSpPr>
              <a:spLocks noChangeArrowheads="1"/>
            </p:cNvSpPr>
            <p:nvPr/>
          </p:nvSpPr>
          <p:spPr bwMode="auto">
            <a:xfrm>
              <a:off x="3045" y="1916"/>
              <a:ext cx="160" cy="160"/>
            </a:xfrm>
            <a:prstGeom prst="ellipse">
              <a:avLst/>
            </a:prstGeom>
            <a:gradFill rotWithShape="1">
              <a:gsLst>
                <a:gs pos="0">
                  <a:srgbClr val="6666FF">
                    <a:gamma/>
                    <a:tint val="0"/>
                    <a:invGamma/>
                  </a:srgbClr>
                </a:gs>
                <a:gs pos="100000">
                  <a:srgbClr val="6666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Unprocessed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Emotion</a:t>
              </a:r>
            </a:p>
          </p:txBody>
        </p:sp>
        <p:sp>
          <p:nvSpPr>
            <p:cNvPr id="11" name="_s2060"/>
            <p:cNvSpPr>
              <a:spLocks noChangeShapeType="1"/>
            </p:cNvSpPr>
            <p:nvPr/>
          </p:nvSpPr>
          <p:spPr bwMode="auto">
            <a:xfrm flipV="1">
              <a:off x="2898" y="1911"/>
              <a:ext cx="0" cy="79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_s2061"/>
            <p:cNvSpPr>
              <a:spLocks noChangeArrowheads="1"/>
            </p:cNvSpPr>
            <p:nvPr/>
          </p:nvSpPr>
          <p:spPr bwMode="auto">
            <a:xfrm>
              <a:off x="2818" y="1751"/>
              <a:ext cx="160" cy="16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charset="0"/>
                </a:rPr>
                <a:t>Suppression</a:t>
              </a:r>
            </a:p>
          </p:txBody>
        </p:sp>
        <p:sp>
          <p:nvSpPr>
            <p:cNvPr id="13" name="_s2062"/>
            <p:cNvSpPr>
              <a:spLocks noChangeArrowheads="1"/>
            </p:cNvSpPr>
            <p:nvPr/>
          </p:nvSpPr>
          <p:spPr bwMode="auto">
            <a:xfrm>
              <a:off x="2818" y="1990"/>
              <a:ext cx="160" cy="160"/>
            </a:xfrm>
            <a:prstGeom prst="ellipse">
              <a:avLst/>
            </a:prstGeom>
            <a:gradFill rotWithShape="1">
              <a:gsLst>
                <a:gs pos="0">
                  <a:srgbClr val="9999FF">
                    <a:gamma/>
                    <a:tint val="0"/>
                    <a:invGamma/>
                  </a:srgbClr>
                </a:gs>
                <a:gs pos="100000">
                  <a:srgbClr val="99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54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7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 Narrow" pitchFamily="34" charset="0"/>
                  <a:cs typeface="Arial" charset="0"/>
                </a:rPr>
                <a:t>Emotional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700" b="1" i="0" u="none" strike="noStrike" cap="none" normalizeH="0" baseline="0" smtClean="0">
                  <a:ln>
                    <a:noFill/>
                  </a:ln>
                  <a:solidFill>
                    <a:srgbClr val="000066"/>
                  </a:solidFill>
                  <a:effectLst/>
                  <a:latin typeface="Arial Narrow" pitchFamily="34" charset="0"/>
                  <a:cs typeface="Arial" charset="0"/>
                </a:rPr>
                <a:t>Processing</a:t>
              </a:r>
            </a:p>
          </p:txBody>
        </p:sp>
      </p:grpSp>
      <p:sp>
        <p:nvSpPr>
          <p:cNvPr id="45072" name="AutoShape 16"/>
          <p:cNvSpPr>
            <a:spLocks/>
          </p:cNvSpPr>
          <p:nvPr/>
        </p:nvSpPr>
        <p:spPr bwMode="auto">
          <a:xfrm>
            <a:off x="5651500" y="1557338"/>
            <a:ext cx="2736850" cy="914400"/>
          </a:xfrm>
          <a:prstGeom prst="borderCallout1">
            <a:avLst>
              <a:gd name="adj1" fmla="val 108333"/>
              <a:gd name="adj2" fmla="val 95824"/>
              <a:gd name="adj3" fmla="val 108333"/>
              <a:gd name="adj4" fmla="val -19144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5073" name="AutoShape 17"/>
          <p:cNvSpPr>
            <a:spLocks/>
          </p:cNvSpPr>
          <p:nvPr/>
        </p:nvSpPr>
        <p:spPr bwMode="auto">
          <a:xfrm>
            <a:off x="6804025" y="3141663"/>
            <a:ext cx="2160588" cy="841375"/>
          </a:xfrm>
          <a:prstGeom prst="borderCallout1">
            <a:avLst>
              <a:gd name="adj1" fmla="val 109056"/>
              <a:gd name="adj2" fmla="val 94708"/>
              <a:gd name="adj3" fmla="val 109056"/>
              <a:gd name="adj4" fmla="val -37620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5074" name="AutoShape 18"/>
          <p:cNvSpPr>
            <a:spLocks/>
          </p:cNvSpPr>
          <p:nvPr/>
        </p:nvSpPr>
        <p:spPr bwMode="auto">
          <a:xfrm>
            <a:off x="468313" y="5084763"/>
            <a:ext cx="2447925" cy="914400"/>
          </a:xfrm>
          <a:prstGeom prst="borderCallout1">
            <a:avLst>
              <a:gd name="adj1" fmla="val -8333"/>
              <a:gd name="adj2" fmla="val 4671"/>
              <a:gd name="adj3" fmla="val -8333"/>
              <a:gd name="adj4" fmla="val 109468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5075" name="AutoShape 19"/>
          <p:cNvSpPr>
            <a:spLocks/>
          </p:cNvSpPr>
          <p:nvPr/>
        </p:nvSpPr>
        <p:spPr bwMode="auto">
          <a:xfrm>
            <a:off x="6156325" y="4797425"/>
            <a:ext cx="2736850" cy="914400"/>
          </a:xfrm>
          <a:prstGeom prst="borderCallout1">
            <a:avLst>
              <a:gd name="adj1" fmla="val 108333"/>
              <a:gd name="adj2" fmla="val 95824"/>
              <a:gd name="adj3" fmla="val 108333"/>
              <a:gd name="adj4" fmla="val -19144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5076" name="AutoShape 20"/>
          <p:cNvSpPr>
            <a:spLocks/>
          </p:cNvSpPr>
          <p:nvPr/>
        </p:nvSpPr>
        <p:spPr bwMode="auto">
          <a:xfrm>
            <a:off x="395288" y="1557338"/>
            <a:ext cx="2879725" cy="1058862"/>
          </a:xfrm>
          <a:prstGeom prst="borderCallout1">
            <a:avLst>
              <a:gd name="adj1" fmla="val 113944"/>
              <a:gd name="adj2" fmla="val 96032"/>
              <a:gd name="adj3" fmla="val 113944"/>
              <a:gd name="adj4" fmla="val 40903"/>
            </a:avLst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6877050" y="3141663"/>
            <a:ext cx="20875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i="1"/>
              <a:t>Intrusive &amp; persistent emotional experiences.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6227763" y="4941888"/>
            <a:ext cx="25193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i="1"/>
              <a:t>Avoidance of negative emotional triggers.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539750" y="5157788"/>
            <a:ext cx="2303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i="1"/>
              <a:t>Inability to control ones emotion.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468313" y="1557338"/>
            <a:ext cx="2843212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i="1"/>
              <a:t>Detached experience of emotions. Poor emotional insight. Potential to somatise emotional experience.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5724525" y="1700213"/>
            <a:ext cx="2519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i="1"/>
              <a:t>Excess control of emotions and expression.</a:t>
            </a:r>
          </a:p>
        </p:txBody>
      </p:sp>
    </p:spTree>
    <p:extLst>
      <p:ext uri="{BB962C8B-B14F-4D97-AF65-F5344CB8AC3E}">
        <p14:creationId xmlns:p14="http://schemas.microsoft.com/office/powerpoint/2010/main" val="14226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2" grpId="0" animBg="1"/>
      <p:bldP spid="45073" grpId="0" animBg="1"/>
      <p:bldP spid="45074" grpId="0" animBg="1"/>
      <p:bldP spid="45075" grpId="0" animBg="1"/>
      <p:bldP spid="45076" grpId="0" animBg="1"/>
      <p:bldP spid="45077" grpId="0"/>
      <p:bldP spid="45078" grpId="0"/>
      <p:bldP spid="45079" grpId="0"/>
      <p:bldP spid="45080" grpId="0"/>
      <p:bldP spid="450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17563"/>
          </a:xfrm>
        </p:spPr>
        <p:txBody>
          <a:bodyPr/>
          <a:lstStyle/>
          <a:p>
            <a:r>
              <a:rPr lang="en-GB" altLang="en-US" sz="4800" b="1" dirty="0" smtClean="0"/>
              <a:t>Method – Study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765175"/>
            <a:ext cx="8712522" cy="52562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000" b="1" dirty="0" smtClean="0"/>
              <a:t>Design:</a:t>
            </a:r>
          </a:p>
          <a:p>
            <a:r>
              <a:rPr lang="en-GB" altLang="en-US" sz="1800" dirty="0" smtClean="0"/>
              <a:t>Case-control study</a:t>
            </a:r>
          </a:p>
          <a:p>
            <a:pPr>
              <a:buFontTx/>
              <a:buNone/>
            </a:pPr>
            <a:r>
              <a:rPr lang="en-GB" altLang="en-US" sz="2000" b="1" dirty="0" smtClean="0"/>
              <a:t>Two participant groups</a:t>
            </a:r>
            <a:r>
              <a:rPr lang="en-GB" altLang="en-US" sz="2000" dirty="0" smtClean="0"/>
              <a:t>:</a:t>
            </a:r>
          </a:p>
          <a:p>
            <a:r>
              <a:rPr lang="en-GB" altLang="en-US" sz="1800" dirty="0" smtClean="0"/>
              <a:t>Control Group (N=55)</a:t>
            </a:r>
          </a:p>
          <a:p>
            <a:r>
              <a:rPr lang="en-GB" altLang="en-US" sz="1800" dirty="0" smtClean="0"/>
              <a:t>Chronic Lower Back Pain (CLBP) Group (N=55)</a:t>
            </a:r>
          </a:p>
          <a:p>
            <a:endParaRPr lang="en-GB" altLang="en-US" sz="1400" dirty="0" smtClean="0"/>
          </a:p>
          <a:p>
            <a:pPr>
              <a:buFontTx/>
              <a:buNone/>
            </a:pPr>
            <a:r>
              <a:rPr lang="en-GB" altLang="en-US" sz="2000" b="1" dirty="0" smtClean="0"/>
              <a:t>Participants voluntarily completed the EPS-25</a:t>
            </a:r>
          </a:p>
          <a:p>
            <a:r>
              <a:rPr lang="en-GB" altLang="en-US" sz="1800" dirty="0" smtClean="0"/>
              <a:t>A 25 item statistically valid and reliable questionnaire (p&lt;0.01) (Baker et al, 2007)</a:t>
            </a:r>
          </a:p>
          <a:p>
            <a:r>
              <a:rPr lang="en-GB" altLang="en-US" sz="1800" dirty="0" smtClean="0"/>
              <a:t>5 core emotional processes</a:t>
            </a:r>
          </a:p>
          <a:p>
            <a:pPr>
              <a:buFontTx/>
              <a:buNone/>
            </a:pPr>
            <a:endParaRPr lang="en-GB" altLang="en-US" sz="1400" dirty="0" smtClean="0"/>
          </a:p>
          <a:p>
            <a:pPr>
              <a:buFontTx/>
              <a:buNone/>
            </a:pPr>
            <a:r>
              <a:rPr lang="en-GB" altLang="en-US" sz="1800" b="1" dirty="0" smtClean="0"/>
              <a:t>	</a:t>
            </a:r>
            <a:r>
              <a:rPr lang="en-GB" altLang="en-US" sz="2000" b="1" dirty="0" smtClean="0"/>
              <a:t>Participants also completed a biographical questionnaire</a:t>
            </a:r>
          </a:p>
          <a:p>
            <a:r>
              <a:rPr lang="en-GB" altLang="en-US" sz="1800" dirty="0" smtClean="0"/>
              <a:t>All participants: age, gender, ethnic origin, etc.</a:t>
            </a:r>
          </a:p>
          <a:p>
            <a:r>
              <a:rPr lang="en-GB" altLang="en-US" sz="1800" dirty="0" smtClean="0"/>
              <a:t>CLBP participants: duration, frequency and other sources of pain</a:t>
            </a:r>
          </a:p>
          <a:p>
            <a:endParaRPr lang="en-GB" altLang="en-US" sz="1600" dirty="0" smtClean="0"/>
          </a:p>
          <a:p>
            <a:endParaRPr lang="en-GB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476250"/>
            <a:ext cx="6193234" cy="685800"/>
          </a:xfrm>
        </p:spPr>
        <p:txBody>
          <a:bodyPr/>
          <a:lstStyle/>
          <a:p>
            <a:r>
              <a:rPr lang="en-GB" altLang="en-US" sz="4800" b="1" dirty="0" smtClean="0"/>
              <a:t>Results – Study 1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341438"/>
            <a:ext cx="4248150" cy="435292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CLBP patients scored significantly higher in the overall EPS-25 score [p = 0.00, </a:t>
            </a:r>
            <a:r>
              <a:rPr lang="en-GB" altLang="en-US" sz="2400" i="1" dirty="0" smtClean="0"/>
              <a:t>d </a:t>
            </a:r>
            <a:r>
              <a:rPr lang="en-GB" altLang="en-US" sz="2400" dirty="0" smtClean="0"/>
              <a:t>= 0.71, effect size = 0.33]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altLang="en-US" sz="2400" dirty="0" smtClean="0"/>
              <a:t>A post hoc power analysis revealed that the statistical power for this study was 0.96 for detecting a moderate to large effect size. </a:t>
            </a:r>
          </a:p>
        </p:txBody>
      </p:sp>
      <p:pic>
        <p:nvPicPr>
          <p:cNvPr id="7172" name="Content Placeholder 3"/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9938" y="1916113"/>
            <a:ext cx="4564062" cy="32686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6663" cy="576262"/>
          </a:xfrm>
        </p:spPr>
        <p:txBody>
          <a:bodyPr/>
          <a:lstStyle/>
          <a:p>
            <a:r>
              <a:rPr lang="en-GB" altLang="en-US" sz="4800" b="1" dirty="0" smtClean="0"/>
              <a:t>Results – Study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" y="908050"/>
            <a:ext cx="8785225" cy="331311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800" dirty="0" smtClean="0"/>
              <a:t>Also significant differences in four factors: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suppression (p = 0.00, effect size = 0.44)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unprocessed emotion (p = 0.02, effect size = 0.23)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unregulated emotion (p = 0.02, effect size = 0.22)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impoverished emotional experience (p = 0.04, effect size = 0.20)</a:t>
            </a:r>
          </a:p>
        </p:txBody>
      </p:sp>
      <p:pic>
        <p:nvPicPr>
          <p:cNvPr id="8196" name="Content Placeholder 2"/>
          <p:cNvPicPr>
            <a:picLocks noGrp="1" noChangeAspect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5988" y="3678238"/>
            <a:ext cx="4413250" cy="31638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88913"/>
            <a:ext cx="8856663" cy="576262"/>
          </a:xfrm>
        </p:spPr>
        <p:txBody>
          <a:bodyPr/>
          <a:lstStyle/>
          <a:p>
            <a:r>
              <a:rPr lang="en-GB" altLang="en-US" sz="4800" b="1" dirty="0" smtClean="0"/>
              <a:t>Preliminary discussion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908050"/>
            <a:ext cx="8642350" cy="56165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Preliminary evidence of a link between CLBP and altered emotional processing, suggesting that those with CLBP may be generally less able to process their emotions effectively.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Higher EPS-25 scores indicate relatively dysfunctional emotional processing (e.g., Baker et al., 2007).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Our results suggest that CLBP sufferers are more likely to be ill-equipped to process their emotions than pain-free individuals.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2400" dirty="0" smtClean="0"/>
              <a:t>An impaired ability to effectively assimilate upsetting emotional episodes prolongs their effects and disrupts subsequent experiences and behaviours (</a:t>
            </a:r>
            <a:r>
              <a:rPr lang="en-GB" altLang="en-US" sz="2400" dirty="0" err="1" smtClean="0"/>
              <a:t>Rachman</a:t>
            </a:r>
            <a:r>
              <a:rPr lang="en-GB" altLang="en-US" sz="2400" dirty="0" smtClean="0"/>
              <a:t>, 1980). </a:t>
            </a:r>
          </a:p>
        </p:txBody>
      </p:sp>
    </p:spTree>
    <p:extLst>
      <p:ext uri="{BB962C8B-B14F-4D97-AF65-F5344CB8AC3E}">
        <p14:creationId xmlns:p14="http://schemas.microsoft.com/office/powerpoint/2010/main" val="132990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en-GB" altLang="en-US" sz="4800" b="1" dirty="0" smtClean="0"/>
              <a:t>Research Aim – study 2 </a:t>
            </a:r>
          </a:p>
        </p:txBody>
      </p:sp>
      <p:sp>
        <p:nvSpPr>
          <p:cNvPr id="10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95413"/>
            <a:ext cx="8281615" cy="45545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examine the way in which </a:t>
            </a:r>
            <a:r>
              <a:rPr lang="en-GB" altLang="en-US" sz="2800" dirty="0" smtClean="0"/>
              <a:t>chronic pain sufferers </a:t>
            </a:r>
            <a:r>
              <a:rPr lang="en-GB" altLang="en-US" sz="2800" dirty="0"/>
              <a:t>process their emotions whilst also measuring for anxiety and depression to investigate their role in this putative relationship</a:t>
            </a:r>
            <a:r>
              <a:rPr lang="en-GB" altLang="en-US" sz="2800" dirty="0" smtClean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altLang="en-US" sz="28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n-GB" alt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4391632" y="5949950"/>
            <a:ext cx="4737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altLang="en-US" dirty="0"/>
              <a:t>Esteves, J.E. and Hicks, O. (in preparation)  </a:t>
            </a:r>
            <a:endParaRPr lang="en-AU" altLang="en-US" sz="1600" dirty="0"/>
          </a:p>
        </p:txBody>
      </p:sp>
    </p:spTree>
    <p:extLst>
      <p:ext uri="{BB962C8B-B14F-4D97-AF65-F5344CB8AC3E}">
        <p14:creationId xmlns:p14="http://schemas.microsoft.com/office/powerpoint/2010/main" val="9123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1100</Words>
  <Application>Microsoft Office PowerPoint</Application>
  <PresentationFormat>On-screen Show (4:3)</PresentationFormat>
  <Paragraphs>113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Chronic Pain and  Emotional Processing</vt:lpstr>
      <vt:lpstr>Introduction</vt:lpstr>
      <vt:lpstr>Research Aim   study 1 </vt:lpstr>
      <vt:lpstr>Dimensions of the Emotional Processing Scale  (EPS-25)</vt:lpstr>
      <vt:lpstr>Method – Study 1</vt:lpstr>
      <vt:lpstr>Results – Study 1</vt:lpstr>
      <vt:lpstr>Results – Study 1</vt:lpstr>
      <vt:lpstr>Preliminary discussion</vt:lpstr>
      <vt:lpstr>Research Aim – study 2 </vt:lpstr>
      <vt:lpstr>Method – study 2</vt:lpstr>
      <vt:lpstr>Results – EPS-25</vt:lpstr>
      <vt:lpstr>Results – EPS-25</vt:lpstr>
      <vt:lpstr>Results – Anxiety and Depression</vt:lpstr>
      <vt:lpstr>Conclusion </vt:lpstr>
      <vt:lpstr>Implications for manual therapy</vt:lpstr>
      <vt:lpstr>Acknowledgments</vt:lpstr>
    </vt:vector>
  </TitlesOfParts>
  <Company>BSO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marka</dc:creator>
  <cp:lastModifiedBy>Baker</cp:lastModifiedBy>
  <cp:revision>65</cp:revision>
  <cp:lastPrinted>2015-11-03T14:16:20Z</cp:lastPrinted>
  <dcterms:created xsi:type="dcterms:W3CDTF">2009-09-21T15:12:08Z</dcterms:created>
  <dcterms:modified xsi:type="dcterms:W3CDTF">2015-12-11T12:12:01Z</dcterms:modified>
</cp:coreProperties>
</file>