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8" r:id="rId3"/>
    <p:sldId id="259" r:id="rId4"/>
    <p:sldId id="257" r:id="rId5"/>
    <p:sldId id="260" r:id="rId6"/>
    <p:sldId id="261" r:id="rId7"/>
    <p:sldId id="262" r:id="rId8"/>
    <p:sldId id="265" r:id="rId9"/>
    <p:sldId id="263" r:id="rId10"/>
    <p:sldId id="268" r:id="rId11"/>
    <p:sldId id="269" r:id="rId12"/>
    <p:sldId id="266" r:id="rId13"/>
    <p:sldId id="264"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htmlPubPr pubBrowser="v4" r:id="rId1">
    <p:sldAll/>
  </p:htmlPubPr>
  <p:webPr showAnimation="1" encoding="windows-1252"/>
  <p:clrMru>
    <a:srgbClr val="66FFCC"/>
    <a:srgbClr val="339966"/>
    <a:srgbClr val="111111"/>
    <a:srgbClr val="996633"/>
    <a:srgbClr val="993300"/>
    <a:srgbClr val="777777"/>
    <a:srgbClr val="9900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9800" autoAdjust="0"/>
    <p:restoredTop sz="94660" autoAdjust="0"/>
  </p:normalViewPr>
  <p:slideViewPr>
    <p:cSldViewPr>
      <p:cViewPr varScale="1">
        <p:scale>
          <a:sx n="55" d="100"/>
          <a:sy n="55" d="100"/>
        </p:scale>
        <p:origin x="-163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Props.xml.rels><?xml version="1.0" encoding="UTF-8" standalone="yes"?>
<Relationships xmlns="http://schemas.openxmlformats.org/package/2006/relationships"><Relationship Id="rId1" Type="http://schemas.openxmlformats.org/officeDocument/2006/relationships/htmlPubSaveAs" Target="file:///S:\My%20Web7\EP%20&amp;%20Panic%20Attacks\Vulnerability%20model.htm" TargetMode="External"/></Relationships>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1200" b="1">
                <a:solidFill>
                  <a:srgbClr val="FFFFCC"/>
                </a:solidFill>
                <a:latin typeface="Comic Sans MS" pitchFamily="66"/>
              </a:defRPr>
            </a:lvl1pPr>
          </a:lstStyle>
          <a:p>
            <a:endParaRPr lang="en-US"/>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base">
              <a:spcBef>
                <a:spcPct val="0"/>
              </a:spcBef>
              <a:spcAft>
                <a:spcPct val="0"/>
              </a:spcAft>
              <a:defRPr sz="1200" b="1">
                <a:solidFill>
                  <a:srgbClr val="FFFFCC"/>
                </a:solidFill>
                <a:latin typeface="Comic Sans MS" pitchFamily="66"/>
              </a:defRPr>
            </a:lvl1pPr>
          </a:lstStyle>
          <a:p>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fontAlgn="base">
              <a:spcBef>
                <a:spcPct val="0"/>
              </a:spcBef>
              <a:spcAft>
                <a:spcPct val="0"/>
              </a:spcAft>
              <a:defRPr sz="1200" b="1">
                <a:solidFill>
                  <a:srgbClr val="FFFFCC"/>
                </a:solidFill>
                <a:latin typeface="Comic Sans MS" pitchFamily="66"/>
              </a:defRPr>
            </a:lvl1pPr>
          </a:lstStyle>
          <a:p>
            <a:endParaRPr lang="en-US"/>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base">
              <a:spcBef>
                <a:spcPct val="0"/>
              </a:spcBef>
              <a:spcAft>
                <a:spcPct val="0"/>
              </a:spcAft>
              <a:defRPr sz="1200" b="1">
                <a:solidFill>
                  <a:srgbClr val="FFFFCC"/>
                </a:solidFill>
                <a:latin typeface="Comic Sans MS" pitchFamily="66"/>
              </a:defRPr>
            </a:lvl1pPr>
          </a:lstStyle>
          <a:p>
            <a:fld id="{D3D5A2EA-CF2E-4DFF-9283-C98ED4F176E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B00FF97-12B8-4E1E-8694-649074C62321}"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60F5DBE-E7D4-45A7-930F-9F28E0B87147}"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DF718D5-B506-4611-9E78-0605B3FCB9A9}"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2FF3575-AF67-4B18-A125-BC8FDF729802}"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C9EC095-3ECA-4C45-A256-DECC0B8B7E6A}"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C702735-1AD0-45E1-B898-C1FC041F16C5}"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3535392F-BDD0-4E4D-B935-79B5E894443A}"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9E6C88F9-D742-4F56-93A2-C767920270B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D92D41EA-CE22-41E1-9ADC-7DFE330C8B17}"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C716458-ACE5-490B-95DA-15F8BA70E08F}"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F7E8D6A2-39AD-42B5-951E-C764ADAA913D}"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1400">
                <a:latin typeface="Times New Roman" charset="0"/>
              </a:defRPr>
            </a:lvl1pPr>
          </a:lstStyle>
          <a:p>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base">
              <a:spcBef>
                <a:spcPct val="0"/>
              </a:spcBef>
              <a:spcAft>
                <a:spcPct val="0"/>
              </a:spcAft>
              <a:defRPr sz="1400">
                <a:latin typeface="Times New Roman" charset="0"/>
              </a:defRPr>
            </a:lvl1pPr>
          </a:lstStyle>
          <a:p>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base">
              <a:spcBef>
                <a:spcPct val="0"/>
              </a:spcBef>
              <a:spcAft>
                <a:spcPct val="0"/>
              </a:spcAft>
              <a:defRPr sz="1400">
                <a:latin typeface="Times New Roman" charset="0"/>
              </a:defRPr>
            </a:lvl1pPr>
          </a:lstStyle>
          <a:p>
            <a:fld id="{4D8A3215-D5DD-4F34-8B7A-30B9996CAD2C}"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rgbClr val="333399"/>
          </a:solidFill>
          <a:latin typeface="+mj-lt"/>
          <a:ea typeface="+mj-ea"/>
          <a:cs typeface="+mj-cs"/>
        </a:defRPr>
      </a:lvl1pPr>
      <a:lvl2pPr algn="ctr" rtl="0" fontAlgn="base">
        <a:spcBef>
          <a:spcPct val="0"/>
        </a:spcBef>
        <a:spcAft>
          <a:spcPct val="0"/>
        </a:spcAft>
        <a:defRPr sz="4400">
          <a:solidFill>
            <a:srgbClr val="333399"/>
          </a:solidFill>
          <a:latin typeface="Tahoma" pitchFamily="34" charset="0"/>
        </a:defRPr>
      </a:lvl2pPr>
      <a:lvl3pPr algn="ctr" rtl="0" fontAlgn="base">
        <a:spcBef>
          <a:spcPct val="0"/>
        </a:spcBef>
        <a:spcAft>
          <a:spcPct val="0"/>
        </a:spcAft>
        <a:defRPr sz="4400">
          <a:solidFill>
            <a:srgbClr val="333399"/>
          </a:solidFill>
          <a:latin typeface="Tahoma" pitchFamily="34" charset="0"/>
        </a:defRPr>
      </a:lvl3pPr>
      <a:lvl4pPr algn="ctr" rtl="0" fontAlgn="base">
        <a:spcBef>
          <a:spcPct val="0"/>
        </a:spcBef>
        <a:spcAft>
          <a:spcPct val="0"/>
        </a:spcAft>
        <a:defRPr sz="4400">
          <a:solidFill>
            <a:srgbClr val="333399"/>
          </a:solidFill>
          <a:latin typeface="Tahoma" pitchFamily="34" charset="0"/>
        </a:defRPr>
      </a:lvl4pPr>
      <a:lvl5pPr algn="ctr" rtl="0" fontAlgn="base">
        <a:spcBef>
          <a:spcPct val="0"/>
        </a:spcBef>
        <a:spcAft>
          <a:spcPct val="0"/>
        </a:spcAft>
        <a:defRPr sz="4400">
          <a:solidFill>
            <a:srgbClr val="333399"/>
          </a:solidFill>
          <a:latin typeface="Tahoma" pitchFamily="34" charset="0"/>
        </a:defRPr>
      </a:lvl5pPr>
      <a:lvl6pPr marL="457200" algn="ctr" rtl="0" fontAlgn="base">
        <a:spcBef>
          <a:spcPct val="0"/>
        </a:spcBef>
        <a:spcAft>
          <a:spcPct val="0"/>
        </a:spcAft>
        <a:defRPr sz="4400">
          <a:solidFill>
            <a:srgbClr val="333399"/>
          </a:solidFill>
          <a:latin typeface="Tahoma" pitchFamily="34" charset="0"/>
        </a:defRPr>
      </a:lvl6pPr>
      <a:lvl7pPr marL="914400" algn="ctr" rtl="0" fontAlgn="base">
        <a:spcBef>
          <a:spcPct val="0"/>
        </a:spcBef>
        <a:spcAft>
          <a:spcPct val="0"/>
        </a:spcAft>
        <a:defRPr sz="4400">
          <a:solidFill>
            <a:srgbClr val="333399"/>
          </a:solidFill>
          <a:latin typeface="Tahoma" pitchFamily="34" charset="0"/>
        </a:defRPr>
      </a:lvl7pPr>
      <a:lvl8pPr marL="1371600" algn="ctr" rtl="0" fontAlgn="base">
        <a:spcBef>
          <a:spcPct val="0"/>
        </a:spcBef>
        <a:spcAft>
          <a:spcPct val="0"/>
        </a:spcAft>
        <a:defRPr sz="4400">
          <a:solidFill>
            <a:srgbClr val="333399"/>
          </a:solidFill>
          <a:latin typeface="Tahoma" pitchFamily="34" charset="0"/>
        </a:defRPr>
      </a:lvl8pPr>
      <a:lvl9pPr marL="1828800" algn="ctr" rtl="0" fontAlgn="base">
        <a:spcBef>
          <a:spcPct val="0"/>
        </a:spcBef>
        <a:spcAft>
          <a:spcPct val="0"/>
        </a:spcAft>
        <a:defRPr sz="4400">
          <a:solidFill>
            <a:srgbClr val="333399"/>
          </a:solidFill>
          <a:latin typeface="Tahoma" pitchFamily="34" charset="0"/>
        </a:defRPr>
      </a:lvl9pPr>
    </p:titleStyle>
    <p:bodyStyle>
      <a:lvl1pPr marL="342900" indent="-342900" algn="l" rtl="0" fontAlgn="base">
        <a:spcBef>
          <a:spcPct val="20000"/>
        </a:spcBef>
        <a:spcAft>
          <a:spcPct val="0"/>
        </a:spcAft>
        <a:buChar char="•"/>
        <a:defRPr sz="3200" kern="1200">
          <a:solidFill>
            <a:srgbClr val="333399"/>
          </a:solidFill>
          <a:latin typeface="+mn-lt"/>
          <a:ea typeface="+mn-ea"/>
          <a:cs typeface="+mn-cs"/>
        </a:defRPr>
      </a:lvl1pPr>
      <a:lvl2pPr marL="742950" indent="-285750" algn="l" rtl="0" fontAlgn="base">
        <a:spcBef>
          <a:spcPct val="20000"/>
        </a:spcBef>
        <a:spcAft>
          <a:spcPct val="0"/>
        </a:spcAft>
        <a:buChar char="–"/>
        <a:defRPr sz="2800" kern="1200">
          <a:solidFill>
            <a:srgbClr val="333399"/>
          </a:solidFill>
          <a:latin typeface="+mn-lt"/>
          <a:ea typeface="+mn-ea"/>
          <a:cs typeface="+mn-cs"/>
        </a:defRPr>
      </a:lvl2pPr>
      <a:lvl3pPr marL="1143000" indent="-228600" algn="l" rtl="0" fontAlgn="base">
        <a:spcBef>
          <a:spcPct val="20000"/>
        </a:spcBef>
        <a:spcAft>
          <a:spcPct val="0"/>
        </a:spcAft>
        <a:buChar char="•"/>
        <a:defRPr sz="2400" kern="1200">
          <a:solidFill>
            <a:srgbClr val="333399"/>
          </a:solidFill>
          <a:latin typeface="+mn-lt"/>
          <a:ea typeface="+mn-ea"/>
          <a:cs typeface="+mn-cs"/>
        </a:defRPr>
      </a:lvl3pPr>
      <a:lvl4pPr marL="1600200" indent="-228600" algn="l" rtl="0" fontAlgn="base">
        <a:spcBef>
          <a:spcPct val="20000"/>
        </a:spcBef>
        <a:spcAft>
          <a:spcPct val="0"/>
        </a:spcAft>
        <a:buChar char="–"/>
        <a:defRPr sz="2000" kern="1200">
          <a:solidFill>
            <a:srgbClr val="333399"/>
          </a:solidFill>
          <a:latin typeface="+mn-lt"/>
          <a:ea typeface="+mn-ea"/>
          <a:cs typeface="+mn-cs"/>
        </a:defRPr>
      </a:lvl4pPr>
      <a:lvl5pPr marL="2057400" indent="-228600" algn="l" rtl="0" fontAlgn="base">
        <a:spcBef>
          <a:spcPct val="20000"/>
        </a:spcBef>
        <a:spcAft>
          <a:spcPct val="0"/>
        </a:spcAft>
        <a:buChar char="»"/>
        <a:defRPr sz="2000" kern="1200">
          <a:solidFill>
            <a:srgbClr val="3333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hyperlink" Target="Emotional%20Processing%20&amp;%20Panic%20Attacks.ht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descr="image001"/>
          <p:cNvSpPr txBox="1">
            <a:spLocks noChangeArrowheads="1"/>
          </p:cNvSpPr>
          <p:nvPr/>
        </p:nvSpPr>
        <p:spPr bwMode="auto">
          <a:xfrm>
            <a:off x="381000" y="381000"/>
            <a:ext cx="8382000" cy="396875"/>
          </a:xfrm>
          <a:prstGeom prst="rect">
            <a:avLst/>
          </a:prstGeom>
          <a:blipFill dpi="0" rotWithShape="0">
            <a:blip r:embed="rId2"/>
            <a:srcRect/>
            <a:stretch>
              <a:fillRect/>
            </a:stretch>
          </a:blipFill>
          <a:ln w="9525">
            <a:noFill/>
            <a:miter lim="800000"/>
            <a:headEnd/>
            <a:tailEnd/>
          </a:ln>
          <a:effectLst/>
        </p:spPr>
        <p:txBody>
          <a:bodyPr>
            <a:spAutoFit/>
          </a:bodyPr>
          <a:lstStyle/>
          <a:p>
            <a:pPr fontAlgn="base">
              <a:spcBef>
                <a:spcPct val="50000"/>
              </a:spcBef>
              <a:spcAft>
                <a:spcPct val="0"/>
              </a:spcAft>
            </a:pPr>
            <a:r>
              <a:rPr lang="en-GB" sz="2000">
                <a:solidFill>
                  <a:schemeClr val="bg1"/>
                </a:solidFill>
                <a:latin typeface="Tahoma" pitchFamily="34" charset="0"/>
              </a:rPr>
              <a:t>A vulnerability model to explain the occurrence of the first panic attack</a:t>
            </a:r>
          </a:p>
        </p:txBody>
      </p:sp>
      <p:sp>
        <p:nvSpPr>
          <p:cNvPr id="2054" name="Text Box 6"/>
          <p:cNvSpPr txBox="1">
            <a:spLocks noChangeArrowheads="1"/>
          </p:cNvSpPr>
          <p:nvPr/>
        </p:nvSpPr>
        <p:spPr bwMode="auto">
          <a:xfrm>
            <a:off x="3048000" y="1219200"/>
            <a:ext cx="1143000" cy="641350"/>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a:latin typeface="Arial" charset="0"/>
              </a:rPr>
              <a:t>Start of problem</a:t>
            </a:r>
          </a:p>
        </p:txBody>
      </p:sp>
      <p:sp>
        <p:nvSpPr>
          <p:cNvPr id="2058" name="Text Box 10"/>
          <p:cNvSpPr txBox="1">
            <a:spLocks noChangeArrowheads="1"/>
          </p:cNvSpPr>
          <p:nvPr/>
        </p:nvSpPr>
        <p:spPr bwMode="auto">
          <a:xfrm>
            <a:off x="2819400" y="4800600"/>
            <a:ext cx="1524000" cy="654050"/>
          </a:xfrm>
          <a:prstGeom prst="rect">
            <a:avLst/>
          </a:prstGeom>
          <a:solidFill>
            <a:schemeClr val="folHlink"/>
          </a:solidFill>
          <a:ln w="12700">
            <a:solidFill>
              <a:srgbClr val="800000"/>
            </a:solidFill>
            <a:miter lim="800000"/>
            <a:headEnd/>
            <a:tailEnd/>
          </a:ln>
          <a:effectLst/>
        </p:spPr>
        <p:txBody>
          <a:bodyPr>
            <a:spAutoFit/>
          </a:bodyPr>
          <a:lstStyle/>
          <a:p>
            <a:pPr algn="ctr" fontAlgn="base">
              <a:spcBef>
                <a:spcPct val="50000"/>
              </a:spcBef>
              <a:spcAft>
                <a:spcPct val="0"/>
              </a:spcAft>
            </a:pPr>
            <a:r>
              <a:rPr lang="en-GB" b="1">
                <a:solidFill>
                  <a:schemeClr val="tx2"/>
                </a:solidFill>
                <a:latin typeface="Arial" charset="0"/>
              </a:rPr>
              <a:t>PANIC ATTACK</a:t>
            </a:r>
          </a:p>
        </p:txBody>
      </p:sp>
      <p:sp>
        <p:nvSpPr>
          <p:cNvPr id="2102" name="AutoShape 54"/>
          <p:cNvSpPr>
            <a:spLocks noChangeArrowheads="1"/>
          </p:cNvSpPr>
          <p:nvPr/>
        </p:nvSpPr>
        <p:spPr bwMode="auto">
          <a:xfrm>
            <a:off x="4802188" y="1978025"/>
            <a:ext cx="3525837" cy="2062163"/>
          </a:xfrm>
          <a:prstGeom prst="wedgeEllipseCallout">
            <a:avLst>
              <a:gd name="adj1" fmla="val -60213"/>
              <a:gd name="adj2" fmla="val 96421"/>
            </a:avLst>
          </a:prstGeom>
          <a:solidFill>
            <a:schemeClr val="folHlink"/>
          </a:solidFill>
          <a:ln w="25400">
            <a:solidFill>
              <a:srgbClr val="800000"/>
            </a:solidFill>
            <a:miter lim="800000"/>
            <a:headEnd/>
            <a:tailEnd/>
          </a:ln>
          <a:effectLst/>
        </p:spPr>
        <p:txBody>
          <a:bodyPr>
            <a:spAutoFit/>
          </a:bodyPr>
          <a:lstStyle/>
          <a:p>
            <a:pPr algn="ctr" fontAlgn="base">
              <a:spcBef>
                <a:spcPct val="0"/>
              </a:spcBef>
              <a:spcAft>
                <a:spcPct val="0"/>
              </a:spcAft>
            </a:pPr>
            <a:r>
              <a:rPr lang="en-GB" b="1">
                <a:solidFill>
                  <a:schemeClr val="tx2"/>
                </a:solidFill>
                <a:latin typeface="Arial" charset="0"/>
              </a:rPr>
              <a:t>When a panic attack first occurs in a person’s life, it’s sudden, unexpected and powerful</a:t>
            </a:r>
          </a:p>
        </p:txBody>
      </p:sp>
      <p:sp>
        <p:nvSpPr>
          <p:cNvPr id="2103" name="Line 55"/>
          <p:cNvSpPr>
            <a:spLocks noChangeShapeType="1"/>
          </p:cNvSpPr>
          <p:nvPr/>
        </p:nvSpPr>
        <p:spPr bwMode="auto">
          <a:xfrm>
            <a:off x="3581400" y="19050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descr="image001"/>
          <p:cNvSpPr txBox="1">
            <a:spLocks noChangeArrowheads="1"/>
          </p:cNvSpPr>
          <p:nvPr/>
        </p:nvSpPr>
        <p:spPr bwMode="auto">
          <a:xfrm>
            <a:off x="381000" y="381000"/>
            <a:ext cx="8382000" cy="396875"/>
          </a:xfrm>
          <a:prstGeom prst="rect">
            <a:avLst/>
          </a:prstGeom>
          <a:blipFill dpi="0" rotWithShape="0">
            <a:blip r:embed="rId2"/>
            <a:srcRect/>
            <a:stretch>
              <a:fillRect/>
            </a:stretch>
          </a:blipFill>
          <a:ln w="9525">
            <a:noFill/>
            <a:miter lim="800000"/>
            <a:headEnd/>
            <a:tailEnd/>
          </a:ln>
          <a:effectLst/>
        </p:spPr>
        <p:txBody>
          <a:bodyPr>
            <a:spAutoFit/>
          </a:bodyPr>
          <a:lstStyle/>
          <a:p>
            <a:pPr fontAlgn="base">
              <a:spcBef>
                <a:spcPct val="50000"/>
              </a:spcBef>
              <a:spcAft>
                <a:spcPct val="0"/>
              </a:spcAft>
            </a:pPr>
            <a:r>
              <a:rPr lang="en-GB" sz="2000">
                <a:solidFill>
                  <a:schemeClr val="bg1"/>
                </a:solidFill>
                <a:latin typeface="Arial" charset="0"/>
              </a:rPr>
              <a:t>A vulnerability model to explain the occurrence of the first panic attack</a:t>
            </a:r>
          </a:p>
        </p:txBody>
      </p:sp>
      <p:sp>
        <p:nvSpPr>
          <p:cNvPr id="21507" name="Text Box 3"/>
          <p:cNvSpPr txBox="1">
            <a:spLocks noChangeArrowheads="1"/>
          </p:cNvSpPr>
          <p:nvPr/>
        </p:nvSpPr>
        <p:spPr bwMode="auto">
          <a:xfrm>
            <a:off x="381000" y="1219200"/>
            <a:ext cx="12192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solidFill>
                  <a:srgbClr val="333399"/>
                </a:solidFill>
                <a:latin typeface="Arial" charset="0"/>
              </a:rPr>
              <a:t>Precipitating stress</a:t>
            </a:r>
          </a:p>
        </p:txBody>
      </p:sp>
      <p:sp>
        <p:nvSpPr>
          <p:cNvPr id="21508" name="Text Box 4"/>
          <p:cNvSpPr txBox="1">
            <a:spLocks noChangeArrowheads="1"/>
          </p:cNvSpPr>
          <p:nvPr/>
        </p:nvSpPr>
        <p:spPr bwMode="auto">
          <a:xfrm>
            <a:off x="16002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b="1">
                <a:latin typeface="Arial" charset="0"/>
              </a:rPr>
              <a:t>Vulnerability factor</a:t>
            </a:r>
          </a:p>
        </p:txBody>
      </p:sp>
      <p:sp>
        <p:nvSpPr>
          <p:cNvPr id="21509" name="Text Box 5"/>
          <p:cNvSpPr txBox="1">
            <a:spLocks noChangeArrowheads="1"/>
          </p:cNvSpPr>
          <p:nvPr/>
        </p:nvSpPr>
        <p:spPr bwMode="auto">
          <a:xfrm>
            <a:off x="31242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Start of problem</a:t>
            </a:r>
          </a:p>
        </p:txBody>
      </p:sp>
      <p:sp>
        <p:nvSpPr>
          <p:cNvPr id="21510" name="Text Box 6"/>
          <p:cNvSpPr txBox="1">
            <a:spLocks noChangeArrowheads="1"/>
          </p:cNvSpPr>
          <p:nvPr/>
        </p:nvSpPr>
        <p:spPr bwMode="auto">
          <a:xfrm>
            <a:off x="44196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How problem construed</a:t>
            </a:r>
          </a:p>
        </p:txBody>
      </p:sp>
      <p:sp>
        <p:nvSpPr>
          <p:cNvPr id="21511" name="Text Box 7"/>
          <p:cNvSpPr txBox="1">
            <a:spLocks noChangeArrowheads="1"/>
          </p:cNvSpPr>
          <p:nvPr/>
        </p:nvSpPr>
        <p:spPr bwMode="auto">
          <a:xfrm>
            <a:off x="381000" y="4724400"/>
            <a:ext cx="1066800" cy="739775"/>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Adverse</a:t>
            </a:r>
            <a:br>
              <a:rPr lang="en-GB" sz="1400">
                <a:latin typeface="Arial" charset="0"/>
              </a:rPr>
            </a:br>
            <a:r>
              <a:rPr lang="en-GB" sz="1400">
                <a:latin typeface="Arial" charset="0"/>
              </a:rPr>
              <a:t>life event(s)</a:t>
            </a:r>
          </a:p>
        </p:txBody>
      </p:sp>
      <p:sp>
        <p:nvSpPr>
          <p:cNvPr id="21512" name="Text Box 8"/>
          <p:cNvSpPr txBox="1">
            <a:spLocks noChangeArrowheads="1"/>
          </p:cNvSpPr>
          <p:nvPr/>
        </p:nvSpPr>
        <p:spPr bwMode="auto">
          <a:xfrm>
            <a:off x="1828800" y="4724400"/>
            <a:ext cx="1066800" cy="739775"/>
          </a:xfrm>
          <a:prstGeom prst="rect">
            <a:avLst/>
          </a:prstGeom>
          <a:solidFill>
            <a:schemeClr val="folHlink"/>
          </a:solidFill>
          <a:ln w="9525">
            <a:solidFill>
              <a:srgbClr val="990000"/>
            </a:solidFill>
            <a:miter lim="800000"/>
            <a:headEnd/>
            <a:tailEnd/>
          </a:ln>
          <a:effectLst/>
        </p:spPr>
        <p:txBody>
          <a:bodyPr>
            <a:spAutoFit/>
          </a:bodyPr>
          <a:lstStyle/>
          <a:p>
            <a:pPr algn="ctr" fontAlgn="base">
              <a:spcBef>
                <a:spcPct val="50000"/>
              </a:spcBef>
              <a:spcAft>
                <a:spcPct val="0"/>
              </a:spcAft>
            </a:pPr>
            <a:r>
              <a:rPr lang="en-GB" sz="1400">
                <a:solidFill>
                  <a:srgbClr val="111111"/>
                </a:solidFill>
                <a:latin typeface="Arial" charset="0"/>
              </a:rPr>
              <a:t>Poor emotional processing</a:t>
            </a:r>
          </a:p>
        </p:txBody>
      </p:sp>
      <p:sp>
        <p:nvSpPr>
          <p:cNvPr id="21513" name="Text Box 9" descr="image001"/>
          <p:cNvSpPr txBox="1">
            <a:spLocks noChangeArrowheads="1"/>
          </p:cNvSpPr>
          <p:nvPr/>
        </p:nvSpPr>
        <p:spPr bwMode="auto">
          <a:xfrm>
            <a:off x="3276600" y="4800600"/>
            <a:ext cx="9144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PANIC ATTACK</a:t>
            </a:r>
          </a:p>
        </p:txBody>
      </p:sp>
      <p:sp>
        <p:nvSpPr>
          <p:cNvPr id="21514" name="Text Box 10"/>
          <p:cNvSpPr txBox="1">
            <a:spLocks noChangeArrowheads="1"/>
          </p:cNvSpPr>
          <p:nvPr/>
        </p:nvSpPr>
        <p:spPr bwMode="auto">
          <a:xfrm>
            <a:off x="4343400" y="3810000"/>
            <a:ext cx="1371600" cy="739775"/>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DANGEROUS</a:t>
            </a:r>
          </a:p>
        </p:txBody>
      </p:sp>
      <p:sp>
        <p:nvSpPr>
          <p:cNvPr id="21515" name="Text Box 11"/>
          <p:cNvSpPr txBox="1">
            <a:spLocks noChangeArrowheads="1"/>
          </p:cNvSpPr>
          <p:nvPr/>
        </p:nvSpPr>
        <p:spPr bwMode="auto">
          <a:xfrm>
            <a:off x="4343400" y="5797550"/>
            <a:ext cx="13716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SAFE</a:t>
            </a:r>
          </a:p>
        </p:txBody>
      </p:sp>
      <p:sp>
        <p:nvSpPr>
          <p:cNvPr id="21516" name="Text Box 12"/>
          <p:cNvSpPr txBox="1">
            <a:spLocks noChangeArrowheads="1"/>
          </p:cNvSpPr>
          <p:nvPr/>
        </p:nvSpPr>
        <p:spPr bwMode="auto">
          <a:xfrm>
            <a:off x="7391400" y="3352800"/>
            <a:ext cx="1371600" cy="2219325"/>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of situations</a:t>
            </a:r>
          </a:p>
          <a:p>
            <a:pPr fontAlgn="base">
              <a:spcBef>
                <a:spcPct val="50000"/>
              </a:spcBef>
              <a:spcAft>
                <a:spcPct val="0"/>
              </a:spcAft>
            </a:pPr>
            <a:r>
              <a:rPr lang="en-GB" sz="1400">
                <a:latin typeface="Arial" charset="0"/>
              </a:rPr>
              <a:t>of places</a:t>
            </a:r>
          </a:p>
          <a:p>
            <a:pPr fontAlgn="base">
              <a:spcBef>
                <a:spcPct val="50000"/>
              </a:spcBef>
              <a:spcAft>
                <a:spcPct val="0"/>
              </a:spcAft>
            </a:pPr>
            <a:r>
              <a:rPr lang="en-GB" sz="1400">
                <a:latin typeface="Arial" charset="0"/>
              </a:rPr>
              <a:t>of actions</a:t>
            </a:r>
          </a:p>
          <a:p>
            <a:pPr fontAlgn="base">
              <a:spcBef>
                <a:spcPct val="50000"/>
              </a:spcBef>
              <a:spcAft>
                <a:spcPct val="0"/>
              </a:spcAft>
            </a:pPr>
            <a:r>
              <a:rPr lang="en-GB" sz="1400">
                <a:latin typeface="Arial" charset="0"/>
              </a:rPr>
              <a:t>of thoughts</a:t>
            </a:r>
          </a:p>
          <a:p>
            <a:pPr fontAlgn="base">
              <a:spcBef>
                <a:spcPct val="50000"/>
              </a:spcBef>
              <a:spcAft>
                <a:spcPct val="0"/>
              </a:spcAft>
            </a:pPr>
            <a:r>
              <a:rPr lang="en-GB" sz="1400">
                <a:latin typeface="Arial" charset="0"/>
              </a:rPr>
              <a:t>of feelings</a:t>
            </a:r>
          </a:p>
          <a:p>
            <a:pPr fontAlgn="base">
              <a:spcBef>
                <a:spcPct val="50000"/>
              </a:spcBef>
              <a:spcAft>
                <a:spcPct val="0"/>
              </a:spcAft>
            </a:pPr>
            <a:r>
              <a:rPr lang="en-GB" sz="1400">
                <a:latin typeface="Arial" charset="0"/>
              </a:rPr>
              <a:t>of anticipation</a:t>
            </a:r>
          </a:p>
          <a:p>
            <a:pPr fontAlgn="base">
              <a:spcBef>
                <a:spcPct val="50000"/>
              </a:spcBef>
              <a:spcAft>
                <a:spcPct val="0"/>
              </a:spcAft>
            </a:pPr>
            <a:r>
              <a:rPr lang="en-GB" sz="1400">
                <a:latin typeface="Arial" charset="0"/>
              </a:rPr>
              <a:t>of sleep</a:t>
            </a:r>
          </a:p>
        </p:txBody>
      </p:sp>
      <p:sp>
        <p:nvSpPr>
          <p:cNvPr id="21517" name="Text Box 13"/>
          <p:cNvSpPr txBox="1">
            <a:spLocks noChangeArrowheads="1"/>
          </p:cNvSpPr>
          <p:nvPr/>
        </p:nvSpPr>
        <p:spPr bwMode="auto">
          <a:xfrm>
            <a:off x="6934200" y="5715000"/>
            <a:ext cx="1752600" cy="730250"/>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Problem does not develop into chronic disorder</a:t>
            </a:r>
          </a:p>
        </p:txBody>
      </p:sp>
      <p:sp>
        <p:nvSpPr>
          <p:cNvPr id="21518" name="Text Box 14"/>
          <p:cNvSpPr txBox="1">
            <a:spLocks noChangeArrowheads="1"/>
          </p:cNvSpPr>
          <p:nvPr/>
        </p:nvSpPr>
        <p:spPr bwMode="auto">
          <a:xfrm>
            <a:off x="6019800" y="1905000"/>
            <a:ext cx="2971800" cy="1155700"/>
          </a:xfrm>
          <a:prstGeom prst="rect">
            <a:avLst/>
          </a:prstGeom>
          <a:noFill/>
          <a:ln w="9525">
            <a:noFill/>
            <a:miter lim="800000"/>
            <a:headEnd/>
            <a:tailEnd/>
          </a:ln>
          <a:effectLst/>
        </p:spPr>
        <p:txBody>
          <a:bodyPr>
            <a:spAutoFit/>
          </a:bodyPr>
          <a:lstStyle/>
          <a:p>
            <a:pPr algn="ctr" fontAlgn="base">
              <a:spcBef>
                <a:spcPct val="50000"/>
              </a:spcBef>
              <a:spcAft>
                <a:spcPct val="0"/>
              </a:spcAft>
              <a:tabLst>
                <a:tab pos="1905000" algn="l"/>
              </a:tabLst>
            </a:pPr>
            <a:r>
              <a:rPr lang="en-GB" sz="1400">
                <a:latin typeface="Arial" charset="0"/>
              </a:rPr>
              <a:t>fear</a:t>
            </a:r>
          </a:p>
          <a:p>
            <a:pPr fontAlgn="base">
              <a:spcBef>
                <a:spcPct val="50000"/>
              </a:spcBef>
              <a:spcAft>
                <a:spcPct val="0"/>
              </a:spcAft>
              <a:tabLst>
                <a:tab pos="1905000" algn="l"/>
              </a:tabLst>
            </a:pPr>
            <a:r>
              <a:rPr lang="en-GB" sz="1400">
                <a:latin typeface="Arial" charset="0"/>
              </a:rPr>
              <a:t>bodily	       more</a:t>
            </a:r>
            <a:br>
              <a:rPr lang="en-GB" sz="1400">
                <a:latin typeface="Arial" charset="0"/>
              </a:rPr>
            </a:br>
            <a:r>
              <a:rPr lang="en-GB" sz="1400">
                <a:latin typeface="Arial" charset="0"/>
              </a:rPr>
              <a:t>sensations	sensations</a:t>
            </a:r>
          </a:p>
          <a:p>
            <a:pPr algn="ctr" fontAlgn="base">
              <a:spcBef>
                <a:spcPct val="50000"/>
              </a:spcBef>
              <a:spcAft>
                <a:spcPct val="0"/>
              </a:spcAft>
              <a:tabLst>
                <a:tab pos="1905000" algn="l"/>
              </a:tabLst>
            </a:pPr>
            <a:r>
              <a:rPr lang="en-GB" sz="1400">
                <a:latin typeface="Arial" charset="0"/>
              </a:rPr>
              <a:t>fear</a:t>
            </a:r>
          </a:p>
        </p:txBody>
      </p:sp>
      <p:sp>
        <p:nvSpPr>
          <p:cNvPr id="21519" name="Text Box 15"/>
          <p:cNvSpPr txBox="1">
            <a:spLocks noChangeArrowheads="1"/>
          </p:cNvSpPr>
          <p:nvPr/>
        </p:nvSpPr>
        <p:spPr bwMode="auto">
          <a:xfrm>
            <a:off x="70104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Secondary</a:t>
            </a:r>
            <a:br>
              <a:rPr lang="en-GB" sz="1400">
                <a:latin typeface="Arial" charset="0"/>
              </a:rPr>
            </a:br>
            <a:r>
              <a:rPr lang="en-GB" sz="1400">
                <a:latin typeface="Arial" charset="0"/>
              </a:rPr>
              <a:t>reactions</a:t>
            </a:r>
          </a:p>
        </p:txBody>
      </p:sp>
      <p:sp>
        <p:nvSpPr>
          <p:cNvPr id="21520" name="Arc 16"/>
          <p:cNvSpPr>
            <a:spLocks/>
          </p:cNvSpPr>
          <p:nvPr/>
        </p:nvSpPr>
        <p:spPr bwMode="auto">
          <a:xfrm rot="10800000" flipV="1">
            <a:off x="6781800" y="20574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21521" name="Arc 17"/>
          <p:cNvSpPr>
            <a:spLocks/>
          </p:cNvSpPr>
          <p:nvPr/>
        </p:nvSpPr>
        <p:spPr bwMode="auto">
          <a:xfrm rot="15684527" flipV="1">
            <a:off x="7810500" y="20955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21522" name="Arc 18"/>
          <p:cNvSpPr>
            <a:spLocks/>
          </p:cNvSpPr>
          <p:nvPr/>
        </p:nvSpPr>
        <p:spPr bwMode="auto">
          <a:xfrm rot="4027698" flipV="1">
            <a:off x="6819900" y="27051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21523" name="Arc 19"/>
          <p:cNvSpPr>
            <a:spLocks/>
          </p:cNvSpPr>
          <p:nvPr/>
        </p:nvSpPr>
        <p:spPr bwMode="auto">
          <a:xfrm rot="534429" flipV="1">
            <a:off x="7772400" y="26670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21524" name="Text Box 20"/>
          <p:cNvSpPr txBox="1">
            <a:spLocks noChangeArrowheads="1"/>
          </p:cNvSpPr>
          <p:nvPr/>
        </p:nvSpPr>
        <p:spPr bwMode="auto">
          <a:xfrm>
            <a:off x="6248400" y="3886200"/>
            <a:ext cx="990600" cy="517525"/>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avoidance</a:t>
            </a:r>
          </a:p>
        </p:txBody>
      </p:sp>
      <p:sp>
        <p:nvSpPr>
          <p:cNvPr id="21525" name="Line 21"/>
          <p:cNvSpPr>
            <a:spLocks noChangeShapeType="1"/>
          </p:cNvSpPr>
          <p:nvPr/>
        </p:nvSpPr>
        <p:spPr bwMode="auto">
          <a:xfrm>
            <a:off x="1447800" y="5105400"/>
            <a:ext cx="381000" cy="0"/>
          </a:xfrm>
          <a:prstGeom prst="line">
            <a:avLst/>
          </a:prstGeom>
          <a:noFill/>
          <a:ln w="19050">
            <a:solidFill>
              <a:schemeClr val="tx1"/>
            </a:solidFill>
            <a:round/>
            <a:headEnd/>
            <a:tailEnd type="triangle" w="med" len="med"/>
          </a:ln>
          <a:effectLst/>
        </p:spPr>
        <p:txBody>
          <a:bodyPr/>
          <a:lstStyle/>
          <a:p>
            <a:endParaRPr lang="en-GB"/>
          </a:p>
        </p:txBody>
      </p:sp>
      <p:sp>
        <p:nvSpPr>
          <p:cNvPr id="21526" name="Line 22"/>
          <p:cNvSpPr>
            <a:spLocks noChangeShapeType="1"/>
          </p:cNvSpPr>
          <p:nvPr/>
        </p:nvSpPr>
        <p:spPr bwMode="auto">
          <a:xfrm>
            <a:off x="2895600" y="5105400"/>
            <a:ext cx="381000" cy="0"/>
          </a:xfrm>
          <a:prstGeom prst="line">
            <a:avLst/>
          </a:prstGeom>
          <a:noFill/>
          <a:ln w="19050">
            <a:solidFill>
              <a:schemeClr val="tx1"/>
            </a:solidFill>
            <a:round/>
            <a:headEnd/>
            <a:tailEnd type="triangle" w="med" len="med"/>
          </a:ln>
          <a:effectLst/>
        </p:spPr>
        <p:txBody>
          <a:bodyPr/>
          <a:lstStyle/>
          <a:p>
            <a:endParaRPr lang="en-GB"/>
          </a:p>
        </p:txBody>
      </p:sp>
      <p:sp>
        <p:nvSpPr>
          <p:cNvPr id="21527" name="Line 23"/>
          <p:cNvSpPr>
            <a:spLocks noChangeShapeType="1"/>
          </p:cNvSpPr>
          <p:nvPr/>
        </p:nvSpPr>
        <p:spPr bwMode="auto">
          <a:xfrm flipV="1">
            <a:off x="4191000" y="4572000"/>
            <a:ext cx="762000" cy="533400"/>
          </a:xfrm>
          <a:prstGeom prst="line">
            <a:avLst/>
          </a:prstGeom>
          <a:noFill/>
          <a:ln w="19050">
            <a:solidFill>
              <a:schemeClr val="tx1"/>
            </a:solidFill>
            <a:round/>
            <a:headEnd/>
            <a:tailEnd type="triangle" w="med" len="med"/>
          </a:ln>
          <a:effectLst/>
        </p:spPr>
        <p:txBody>
          <a:bodyPr/>
          <a:lstStyle/>
          <a:p>
            <a:endParaRPr lang="en-GB"/>
          </a:p>
        </p:txBody>
      </p:sp>
      <p:sp>
        <p:nvSpPr>
          <p:cNvPr id="21528" name="Line 24"/>
          <p:cNvSpPr>
            <a:spLocks noChangeShapeType="1"/>
          </p:cNvSpPr>
          <p:nvPr/>
        </p:nvSpPr>
        <p:spPr bwMode="auto">
          <a:xfrm>
            <a:off x="4191000" y="5105400"/>
            <a:ext cx="685800" cy="685800"/>
          </a:xfrm>
          <a:prstGeom prst="line">
            <a:avLst/>
          </a:prstGeom>
          <a:noFill/>
          <a:ln w="19050">
            <a:solidFill>
              <a:schemeClr val="tx1"/>
            </a:solidFill>
            <a:round/>
            <a:headEnd/>
            <a:tailEnd type="triangle" w="med" len="med"/>
          </a:ln>
          <a:effectLst/>
        </p:spPr>
        <p:txBody>
          <a:bodyPr/>
          <a:lstStyle/>
          <a:p>
            <a:endParaRPr lang="en-GB"/>
          </a:p>
        </p:txBody>
      </p:sp>
      <p:sp>
        <p:nvSpPr>
          <p:cNvPr id="21529" name="Line 25"/>
          <p:cNvSpPr>
            <a:spLocks noChangeShapeType="1"/>
          </p:cNvSpPr>
          <p:nvPr/>
        </p:nvSpPr>
        <p:spPr bwMode="auto">
          <a:xfrm flipV="1">
            <a:off x="5715000" y="3048000"/>
            <a:ext cx="838200" cy="838200"/>
          </a:xfrm>
          <a:prstGeom prst="line">
            <a:avLst/>
          </a:prstGeom>
          <a:noFill/>
          <a:ln w="19050">
            <a:solidFill>
              <a:schemeClr val="tx1"/>
            </a:solidFill>
            <a:round/>
            <a:headEnd/>
            <a:tailEnd type="triangle" w="med" len="med"/>
          </a:ln>
          <a:effectLst/>
        </p:spPr>
        <p:txBody>
          <a:bodyPr/>
          <a:lstStyle/>
          <a:p>
            <a:endParaRPr lang="en-GB"/>
          </a:p>
        </p:txBody>
      </p:sp>
      <p:sp>
        <p:nvSpPr>
          <p:cNvPr id="21530" name="Line 26"/>
          <p:cNvSpPr>
            <a:spLocks noChangeShapeType="1"/>
          </p:cNvSpPr>
          <p:nvPr/>
        </p:nvSpPr>
        <p:spPr bwMode="auto">
          <a:xfrm>
            <a:off x="5715000" y="4038600"/>
            <a:ext cx="533400" cy="0"/>
          </a:xfrm>
          <a:prstGeom prst="line">
            <a:avLst/>
          </a:prstGeom>
          <a:noFill/>
          <a:ln w="19050">
            <a:solidFill>
              <a:schemeClr val="tx1"/>
            </a:solidFill>
            <a:round/>
            <a:headEnd/>
            <a:tailEnd type="triangle" w="med" len="med"/>
          </a:ln>
          <a:effectLst/>
        </p:spPr>
        <p:txBody>
          <a:bodyPr/>
          <a:lstStyle/>
          <a:p>
            <a:endParaRPr lang="en-GB"/>
          </a:p>
        </p:txBody>
      </p:sp>
      <p:sp>
        <p:nvSpPr>
          <p:cNvPr id="21531" name="Line 27"/>
          <p:cNvSpPr>
            <a:spLocks noChangeShapeType="1"/>
          </p:cNvSpPr>
          <p:nvPr/>
        </p:nvSpPr>
        <p:spPr bwMode="auto">
          <a:xfrm>
            <a:off x="36576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21532" name="Line 28"/>
          <p:cNvSpPr>
            <a:spLocks noChangeShapeType="1"/>
          </p:cNvSpPr>
          <p:nvPr/>
        </p:nvSpPr>
        <p:spPr bwMode="auto">
          <a:xfrm>
            <a:off x="5105400" y="1752600"/>
            <a:ext cx="0" cy="19050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21533" name="Line 29"/>
          <p:cNvSpPr>
            <a:spLocks noChangeShapeType="1"/>
          </p:cNvSpPr>
          <p:nvPr/>
        </p:nvSpPr>
        <p:spPr bwMode="auto">
          <a:xfrm>
            <a:off x="9144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21534" name="Line 30"/>
          <p:cNvSpPr>
            <a:spLocks noChangeShapeType="1"/>
          </p:cNvSpPr>
          <p:nvPr/>
        </p:nvSpPr>
        <p:spPr bwMode="auto">
          <a:xfrm>
            <a:off x="22860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21535" name="AutoShape 31"/>
          <p:cNvSpPr>
            <a:spLocks noChangeArrowheads="1"/>
          </p:cNvSpPr>
          <p:nvPr/>
        </p:nvSpPr>
        <p:spPr bwMode="auto">
          <a:xfrm>
            <a:off x="4267200" y="2057400"/>
            <a:ext cx="4495800" cy="3962400"/>
          </a:xfrm>
          <a:prstGeom prst="wedgeEllipseCallout">
            <a:avLst>
              <a:gd name="adj1" fmla="val -76130"/>
              <a:gd name="adj2" fmla="val 21194"/>
            </a:avLst>
          </a:prstGeom>
          <a:solidFill>
            <a:schemeClr val="folHlink"/>
          </a:solidFill>
          <a:ln w="28575">
            <a:solidFill>
              <a:srgbClr val="990000"/>
            </a:solidFill>
            <a:miter lim="800000"/>
            <a:headEnd/>
            <a:tailEnd/>
          </a:ln>
          <a:effectLst/>
        </p:spPr>
        <p:txBody>
          <a:bodyPr/>
          <a:lstStyle/>
          <a:p>
            <a:pPr algn="ctr" fontAlgn="base">
              <a:spcBef>
                <a:spcPct val="0"/>
              </a:spcBef>
              <a:spcAft>
                <a:spcPct val="0"/>
              </a:spcAft>
            </a:pPr>
            <a:r>
              <a:rPr lang="en-GB" sz="1600" b="1">
                <a:solidFill>
                  <a:schemeClr val="tx2"/>
                </a:solidFill>
                <a:latin typeface="Arial" charset="0"/>
              </a:rPr>
              <a:t>If the person has no problems in emotional processing, they may pick up the signs of distress at an early stage, know what they are feeling, identify the source of the stress and piece together why they are feeling it so they are then not in a position to take appropriate action, such as trying to change or remove the source of the stress.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descr="image001"/>
          <p:cNvSpPr txBox="1">
            <a:spLocks noChangeArrowheads="1"/>
          </p:cNvSpPr>
          <p:nvPr/>
        </p:nvSpPr>
        <p:spPr bwMode="auto">
          <a:xfrm>
            <a:off x="381000" y="381000"/>
            <a:ext cx="8382000" cy="396875"/>
          </a:xfrm>
          <a:prstGeom prst="rect">
            <a:avLst/>
          </a:prstGeom>
          <a:blipFill dpi="0" rotWithShape="0">
            <a:blip r:embed="rId2"/>
            <a:srcRect/>
            <a:stretch>
              <a:fillRect/>
            </a:stretch>
          </a:blipFill>
          <a:ln w="9525">
            <a:noFill/>
            <a:miter lim="800000"/>
            <a:headEnd/>
            <a:tailEnd/>
          </a:ln>
          <a:effectLst/>
        </p:spPr>
        <p:txBody>
          <a:bodyPr>
            <a:spAutoFit/>
          </a:bodyPr>
          <a:lstStyle/>
          <a:p>
            <a:pPr fontAlgn="base">
              <a:spcBef>
                <a:spcPct val="50000"/>
              </a:spcBef>
              <a:spcAft>
                <a:spcPct val="0"/>
              </a:spcAft>
            </a:pPr>
            <a:r>
              <a:rPr lang="en-GB" sz="2000">
                <a:solidFill>
                  <a:schemeClr val="bg1"/>
                </a:solidFill>
                <a:latin typeface="Arial" charset="0"/>
              </a:rPr>
              <a:t>A vulnerability model to explain the occurrence of the first panic attack</a:t>
            </a:r>
          </a:p>
        </p:txBody>
      </p:sp>
      <p:sp>
        <p:nvSpPr>
          <p:cNvPr id="22531" name="Text Box 3"/>
          <p:cNvSpPr txBox="1">
            <a:spLocks noChangeArrowheads="1"/>
          </p:cNvSpPr>
          <p:nvPr/>
        </p:nvSpPr>
        <p:spPr bwMode="auto">
          <a:xfrm>
            <a:off x="381000" y="1219200"/>
            <a:ext cx="12192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solidFill>
                  <a:srgbClr val="333399"/>
                </a:solidFill>
                <a:latin typeface="Arial" charset="0"/>
              </a:rPr>
              <a:t>Precipitating stress</a:t>
            </a:r>
          </a:p>
        </p:txBody>
      </p:sp>
      <p:sp>
        <p:nvSpPr>
          <p:cNvPr id="22532" name="Text Box 4"/>
          <p:cNvSpPr txBox="1">
            <a:spLocks noChangeArrowheads="1"/>
          </p:cNvSpPr>
          <p:nvPr/>
        </p:nvSpPr>
        <p:spPr bwMode="auto">
          <a:xfrm>
            <a:off x="16002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b="1">
                <a:latin typeface="Arial" charset="0"/>
              </a:rPr>
              <a:t>Vulnerability factor</a:t>
            </a:r>
          </a:p>
        </p:txBody>
      </p:sp>
      <p:sp>
        <p:nvSpPr>
          <p:cNvPr id="22533" name="Text Box 5"/>
          <p:cNvSpPr txBox="1">
            <a:spLocks noChangeArrowheads="1"/>
          </p:cNvSpPr>
          <p:nvPr/>
        </p:nvSpPr>
        <p:spPr bwMode="auto">
          <a:xfrm>
            <a:off x="31242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Start of problem</a:t>
            </a:r>
          </a:p>
        </p:txBody>
      </p:sp>
      <p:sp>
        <p:nvSpPr>
          <p:cNvPr id="22534" name="Text Box 6"/>
          <p:cNvSpPr txBox="1">
            <a:spLocks noChangeArrowheads="1"/>
          </p:cNvSpPr>
          <p:nvPr/>
        </p:nvSpPr>
        <p:spPr bwMode="auto">
          <a:xfrm>
            <a:off x="44196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How problem construed</a:t>
            </a:r>
          </a:p>
        </p:txBody>
      </p:sp>
      <p:sp>
        <p:nvSpPr>
          <p:cNvPr id="22535" name="Text Box 7"/>
          <p:cNvSpPr txBox="1">
            <a:spLocks noChangeArrowheads="1"/>
          </p:cNvSpPr>
          <p:nvPr/>
        </p:nvSpPr>
        <p:spPr bwMode="auto">
          <a:xfrm>
            <a:off x="381000" y="4724400"/>
            <a:ext cx="1066800" cy="739775"/>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Adverse</a:t>
            </a:r>
            <a:br>
              <a:rPr lang="en-GB" sz="1400">
                <a:latin typeface="Arial" charset="0"/>
              </a:rPr>
            </a:br>
            <a:r>
              <a:rPr lang="en-GB" sz="1400">
                <a:latin typeface="Arial" charset="0"/>
              </a:rPr>
              <a:t>life event(s)</a:t>
            </a:r>
          </a:p>
        </p:txBody>
      </p:sp>
      <p:sp>
        <p:nvSpPr>
          <p:cNvPr id="22536" name="Text Box 8"/>
          <p:cNvSpPr txBox="1">
            <a:spLocks noChangeArrowheads="1"/>
          </p:cNvSpPr>
          <p:nvPr/>
        </p:nvSpPr>
        <p:spPr bwMode="auto">
          <a:xfrm>
            <a:off x="1828800" y="4724400"/>
            <a:ext cx="1066800" cy="739775"/>
          </a:xfrm>
          <a:prstGeom prst="rect">
            <a:avLst/>
          </a:prstGeom>
          <a:solidFill>
            <a:schemeClr val="folHlink"/>
          </a:solidFill>
          <a:ln w="9525">
            <a:solidFill>
              <a:srgbClr val="990000"/>
            </a:solidFill>
            <a:miter lim="800000"/>
            <a:headEnd/>
            <a:tailEnd/>
          </a:ln>
          <a:effectLst/>
        </p:spPr>
        <p:txBody>
          <a:bodyPr>
            <a:spAutoFit/>
          </a:bodyPr>
          <a:lstStyle/>
          <a:p>
            <a:pPr algn="ctr" fontAlgn="base">
              <a:spcBef>
                <a:spcPct val="50000"/>
              </a:spcBef>
              <a:spcAft>
                <a:spcPct val="0"/>
              </a:spcAft>
            </a:pPr>
            <a:r>
              <a:rPr lang="en-GB" sz="1400">
                <a:solidFill>
                  <a:schemeClr val="tx2"/>
                </a:solidFill>
                <a:latin typeface="Arial" charset="0"/>
              </a:rPr>
              <a:t>Poor emotional processing</a:t>
            </a:r>
          </a:p>
        </p:txBody>
      </p:sp>
      <p:sp>
        <p:nvSpPr>
          <p:cNvPr id="22537" name="Text Box 9" descr="image001"/>
          <p:cNvSpPr txBox="1">
            <a:spLocks noChangeArrowheads="1"/>
          </p:cNvSpPr>
          <p:nvPr/>
        </p:nvSpPr>
        <p:spPr bwMode="auto">
          <a:xfrm>
            <a:off x="3276600" y="4800600"/>
            <a:ext cx="9144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PANIC ATTACK</a:t>
            </a:r>
          </a:p>
        </p:txBody>
      </p:sp>
      <p:sp>
        <p:nvSpPr>
          <p:cNvPr id="22538" name="Text Box 10"/>
          <p:cNvSpPr txBox="1">
            <a:spLocks noChangeArrowheads="1"/>
          </p:cNvSpPr>
          <p:nvPr/>
        </p:nvSpPr>
        <p:spPr bwMode="auto">
          <a:xfrm>
            <a:off x="4343400" y="3810000"/>
            <a:ext cx="1371600" cy="739775"/>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DANGEROUS</a:t>
            </a:r>
          </a:p>
        </p:txBody>
      </p:sp>
      <p:sp>
        <p:nvSpPr>
          <p:cNvPr id="22539" name="Text Box 11"/>
          <p:cNvSpPr txBox="1">
            <a:spLocks noChangeArrowheads="1"/>
          </p:cNvSpPr>
          <p:nvPr/>
        </p:nvSpPr>
        <p:spPr bwMode="auto">
          <a:xfrm>
            <a:off x="4343400" y="5797550"/>
            <a:ext cx="13716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SAFE</a:t>
            </a:r>
          </a:p>
        </p:txBody>
      </p:sp>
      <p:sp>
        <p:nvSpPr>
          <p:cNvPr id="22540" name="Text Box 12"/>
          <p:cNvSpPr txBox="1">
            <a:spLocks noChangeArrowheads="1"/>
          </p:cNvSpPr>
          <p:nvPr/>
        </p:nvSpPr>
        <p:spPr bwMode="auto">
          <a:xfrm>
            <a:off x="7391400" y="3352800"/>
            <a:ext cx="1371600" cy="2219325"/>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of situations</a:t>
            </a:r>
          </a:p>
          <a:p>
            <a:pPr fontAlgn="base">
              <a:spcBef>
                <a:spcPct val="50000"/>
              </a:spcBef>
              <a:spcAft>
                <a:spcPct val="0"/>
              </a:spcAft>
            </a:pPr>
            <a:r>
              <a:rPr lang="en-GB" sz="1400">
                <a:latin typeface="Arial" charset="0"/>
              </a:rPr>
              <a:t>of places</a:t>
            </a:r>
          </a:p>
          <a:p>
            <a:pPr fontAlgn="base">
              <a:spcBef>
                <a:spcPct val="50000"/>
              </a:spcBef>
              <a:spcAft>
                <a:spcPct val="0"/>
              </a:spcAft>
            </a:pPr>
            <a:r>
              <a:rPr lang="en-GB" sz="1400">
                <a:latin typeface="Arial" charset="0"/>
              </a:rPr>
              <a:t>of actions</a:t>
            </a:r>
          </a:p>
          <a:p>
            <a:pPr fontAlgn="base">
              <a:spcBef>
                <a:spcPct val="50000"/>
              </a:spcBef>
              <a:spcAft>
                <a:spcPct val="0"/>
              </a:spcAft>
            </a:pPr>
            <a:r>
              <a:rPr lang="en-GB" sz="1400">
                <a:latin typeface="Arial" charset="0"/>
              </a:rPr>
              <a:t>of thoughts</a:t>
            </a:r>
          </a:p>
          <a:p>
            <a:pPr fontAlgn="base">
              <a:spcBef>
                <a:spcPct val="50000"/>
              </a:spcBef>
              <a:spcAft>
                <a:spcPct val="0"/>
              </a:spcAft>
            </a:pPr>
            <a:r>
              <a:rPr lang="en-GB" sz="1400">
                <a:latin typeface="Arial" charset="0"/>
              </a:rPr>
              <a:t>of feelings</a:t>
            </a:r>
          </a:p>
          <a:p>
            <a:pPr fontAlgn="base">
              <a:spcBef>
                <a:spcPct val="50000"/>
              </a:spcBef>
              <a:spcAft>
                <a:spcPct val="0"/>
              </a:spcAft>
            </a:pPr>
            <a:r>
              <a:rPr lang="en-GB" sz="1400">
                <a:latin typeface="Arial" charset="0"/>
              </a:rPr>
              <a:t>of anticipation</a:t>
            </a:r>
          </a:p>
          <a:p>
            <a:pPr fontAlgn="base">
              <a:spcBef>
                <a:spcPct val="50000"/>
              </a:spcBef>
              <a:spcAft>
                <a:spcPct val="0"/>
              </a:spcAft>
            </a:pPr>
            <a:r>
              <a:rPr lang="en-GB" sz="1400">
                <a:latin typeface="Arial" charset="0"/>
              </a:rPr>
              <a:t>of sleep</a:t>
            </a:r>
          </a:p>
        </p:txBody>
      </p:sp>
      <p:sp>
        <p:nvSpPr>
          <p:cNvPr id="22541" name="Text Box 13"/>
          <p:cNvSpPr txBox="1">
            <a:spLocks noChangeArrowheads="1"/>
          </p:cNvSpPr>
          <p:nvPr/>
        </p:nvSpPr>
        <p:spPr bwMode="auto">
          <a:xfrm>
            <a:off x="6934200" y="5715000"/>
            <a:ext cx="1752600" cy="730250"/>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Problem does not develop into chronic disorder</a:t>
            </a:r>
          </a:p>
        </p:txBody>
      </p:sp>
      <p:sp>
        <p:nvSpPr>
          <p:cNvPr id="22542" name="Text Box 14"/>
          <p:cNvSpPr txBox="1">
            <a:spLocks noChangeArrowheads="1"/>
          </p:cNvSpPr>
          <p:nvPr/>
        </p:nvSpPr>
        <p:spPr bwMode="auto">
          <a:xfrm>
            <a:off x="6019800" y="1905000"/>
            <a:ext cx="2971800" cy="1155700"/>
          </a:xfrm>
          <a:prstGeom prst="rect">
            <a:avLst/>
          </a:prstGeom>
          <a:noFill/>
          <a:ln w="9525">
            <a:noFill/>
            <a:miter lim="800000"/>
            <a:headEnd/>
            <a:tailEnd/>
          </a:ln>
          <a:effectLst/>
        </p:spPr>
        <p:txBody>
          <a:bodyPr>
            <a:spAutoFit/>
          </a:bodyPr>
          <a:lstStyle/>
          <a:p>
            <a:pPr algn="ctr" fontAlgn="base">
              <a:spcBef>
                <a:spcPct val="50000"/>
              </a:spcBef>
              <a:spcAft>
                <a:spcPct val="0"/>
              </a:spcAft>
              <a:tabLst>
                <a:tab pos="1905000" algn="l"/>
              </a:tabLst>
            </a:pPr>
            <a:r>
              <a:rPr lang="en-GB" sz="1400">
                <a:latin typeface="Arial" charset="0"/>
              </a:rPr>
              <a:t>fear</a:t>
            </a:r>
          </a:p>
          <a:p>
            <a:pPr fontAlgn="base">
              <a:spcBef>
                <a:spcPct val="50000"/>
              </a:spcBef>
              <a:spcAft>
                <a:spcPct val="0"/>
              </a:spcAft>
              <a:tabLst>
                <a:tab pos="1905000" algn="l"/>
              </a:tabLst>
            </a:pPr>
            <a:r>
              <a:rPr lang="en-GB" sz="1400">
                <a:latin typeface="Arial" charset="0"/>
              </a:rPr>
              <a:t>bodily	       more</a:t>
            </a:r>
            <a:br>
              <a:rPr lang="en-GB" sz="1400">
                <a:latin typeface="Arial" charset="0"/>
              </a:rPr>
            </a:br>
            <a:r>
              <a:rPr lang="en-GB" sz="1400">
                <a:latin typeface="Arial" charset="0"/>
              </a:rPr>
              <a:t>sensations	sensations</a:t>
            </a:r>
          </a:p>
          <a:p>
            <a:pPr algn="ctr" fontAlgn="base">
              <a:spcBef>
                <a:spcPct val="50000"/>
              </a:spcBef>
              <a:spcAft>
                <a:spcPct val="0"/>
              </a:spcAft>
              <a:tabLst>
                <a:tab pos="1905000" algn="l"/>
              </a:tabLst>
            </a:pPr>
            <a:r>
              <a:rPr lang="en-GB" sz="1400">
                <a:latin typeface="Arial" charset="0"/>
              </a:rPr>
              <a:t>fear</a:t>
            </a:r>
          </a:p>
        </p:txBody>
      </p:sp>
      <p:sp>
        <p:nvSpPr>
          <p:cNvPr id="22543" name="Text Box 15"/>
          <p:cNvSpPr txBox="1">
            <a:spLocks noChangeArrowheads="1"/>
          </p:cNvSpPr>
          <p:nvPr/>
        </p:nvSpPr>
        <p:spPr bwMode="auto">
          <a:xfrm>
            <a:off x="70104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Secondary</a:t>
            </a:r>
            <a:br>
              <a:rPr lang="en-GB" sz="1400">
                <a:latin typeface="Arial" charset="0"/>
              </a:rPr>
            </a:br>
            <a:r>
              <a:rPr lang="en-GB" sz="1400">
                <a:latin typeface="Arial" charset="0"/>
              </a:rPr>
              <a:t>reactions</a:t>
            </a:r>
          </a:p>
        </p:txBody>
      </p:sp>
      <p:sp>
        <p:nvSpPr>
          <p:cNvPr id="22544" name="Arc 16"/>
          <p:cNvSpPr>
            <a:spLocks/>
          </p:cNvSpPr>
          <p:nvPr/>
        </p:nvSpPr>
        <p:spPr bwMode="auto">
          <a:xfrm rot="10800000" flipV="1">
            <a:off x="6781800" y="20574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22545" name="Arc 17"/>
          <p:cNvSpPr>
            <a:spLocks/>
          </p:cNvSpPr>
          <p:nvPr/>
        </p:nvSpPr>
        <p:spPr bwMode="auto">
          <a:xfrm rot="15684527" flipV="1">
            <a:off x="7810500" y="20955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22546" name="Arc 18"/>
          <p:cNvSpPr>
            <a:spLocks/>
          </p:cNvSpPr>
          <p:nvPr/>
        </p:nvSpPr>
        <p:spPr bwMode="auto">
          <a:xfrm rot="4027698" flipV="1">
            <a:off x="6819900" y="27051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22547" name="Arc 19"/>
          <p:cNvSpPr>
            <a:spLocks/>
          </p:cNvSpPr>
          <p:nvPr/>
        </p:nvSpPr>
        <p:spPr bwMode="auto">
          <a:xfrm rot="534429" flipV="1">
            <a:off x="7772400" y="26670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22548" name="Text Box 20"/>
          <p:cNvSpPr txBox="1">
            <a:spLocks noChangeArrowheads="1"/>
          </p:cNvSpPr>
          <p:nvPr/>
        </p:nvSpPr>
        <p:spPr bwMode="auto">
          <a:xfrm>
            <a:off x="6248400" y="3886200"/>
            <a:ext cx="990600" cy="517525"/>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avoidance</a:t>
            </a:r>
          </a:p>
        </p:txBody>
      </p:sp>
      <p:sp>
        <p:nvSpPr>
          <p:cNvPr id="22549" name="Line 21"/>
          <p:cNvSpPr>
            <a:spLocks noChangeShapeType="1"/>
          </p:cNvSpPr>
          <p:nvPr/>
        </p:nvSpPr>
        <p:spPr bwMode="auto">
          <a:xfrm>
            <a:off x="1447800" y="5105400"/>
            <a:ext cx="381000" cy="0"/>
          </a:xfrm>
          <a:prstGeom prst="line">
            <a:avLst/>
          </a:prstGeom>
          <a:noFill/>
          <a:ln w="19050">
            <a:solidFill>
              <a:schemeClr val="tx1"/>
            </a:solidFill>
            <a:round/>
            <a:headEnd/>
            <a:tailEnd type="triangle" w="med" len="med"/>
          </a:ln>
          <a:effectLst/>
        </p:spPr>
        <p:txBody>
          <a:bodyPr/>
          <a:lstStyle/>
          <a:p>
            <a:endParaRPr lang="en-GB"/>
          </a:p>
        </p:txBody>
      </p:sp>
      <p:sp>
        <p:nvSpPr>
          <p:cNvPr id="22550" name="Line 22"/>
          <p:cNvSpPr>
            <a:spLocks noChangeShapeType="1"/>
          </p:cNvSpPr>
          <p:nvPr/>
        </p:nvSpPr>
        <p:spPr bwMode="auto">
          <a:xfrm>
            <a:off x="2895600" y="5105400"/>
            <a:ext cx="381000" cy="0"/>
          </a:xfrm>
          <a:prstGeom prst="line">
            <a:avLst/>
          </a:prstGeom>
          <a:noFill/>
          <a:ln w="19050">
            <a:solidFill>
              <a:schemeClr val="tx1"/>
            </a:solidFill>
            <a:round/>
            <a:headEnd/>
            <a:tailEnd type="triangle" w="med" len="med"/>
          </a:ln>
          <a:effectLst/>
        </p:spPr>
        <p:txBody>
          <a:bodyPr/>
          <a:lstStyle/>
          <a:p>
            <a:endParaRPr lang="en-GB"/>
          </a:p>
        </p:txBody>
      </p:sp>
      <p:sp>
        <p:nvSpPr>
          <p:cNvPr id="22551" name="Line 23"/>
          <p:cNvSpPr>
            <a:spLocks noChangeShapeType="1"/>
          </p:cNvSpPr>
          <p:nvPr/>
        </p:nvSpPr>
        <p:spPr bwMode="auto">
          <a:xfrm flipV="1">
            <a:off x="4191000" y="4572000"/>
            <a:ext cx="762000" cy="533400"/>
          </a:xfrm>
          <a:prstGeom prst="line">
            <a:avLst/>
          </a:prstGeom>
          <a:noFill/>
          <a:ln w="19050">
            <a:solidFill>
              <a:schemeClr val="tx1"/>
            </a:solidFill>
            <a:round/>
            <a:headEnd/>
            <a:tailEnd type="triangle" w="med" len="med"/>
          </a:ln>
          <a:effectLst/>
        </p:spPr>
        <p:txBody>
          <a:bodyPr/>
          <a:lstStyle/>
          <a:p>
            <a:endParaRPr lang="en-GB"/>
          </a:p>
        </p:txBody>
      </p:sp>
      <p:sp>
        <p:nvSpPr>
          <p:cNvPr id="22552" name="Line 24"/>
          <p:cNvSpPr>
            <a:spLocks noChangeShapeType="1"/>
          </p:cNvSpPr>
          <p:nvPr/>
        </p:nvSpPr>
        <p:spPr bwMode="auto">
          <a:xfrm>
            <a:off x="4191000" y="5105400"/>
            <a:ext cx="685800" cy="685800"/>
          </a:xfrm>
          <a:prstGeom prst="line">
            <a:avLst/>
          </a:prstGeom>
          <a:noFill/>
          <a:ln w="19050">
            <a:solidFill>
              <a:schemeClr val="tx1"/>
            </a:solidFill>
            <a:round/>
            <a:headEnd/>
            <a:tailEnd type="triangle" w="med" len="med"/>
          </a:ln>
          <a:effectLst/>
        </p:spPr>
        <p:txBody>
          <a:bodyPr/>
          <a:lstStyle/>
          <a:p>
            <a:endParaRPr lang="en-GB"/>
          </a:p>
        </p:txBody>
      </p:sp>
      <p:sp>
        <p:nvSpPr>
          <p:cNvPr id="22553" name="Line 25"/>
          <p:cNvSpPr>
            <a:spLocks noChangeShapeType="1"/>
          </p:cNvSpPr>
          <p:nvPr/>
        </p:nvSpPr>
        <p:spPr bwMode="auto">
          <a:xfrm flipV="1">
            <a:off x="5715000" y="3048000"/>
            <a:ext cx="838200" cy="838200"/>
          </a:xfrm>
          <a:prstGeom prst="line">
            <a:avLst/>
          </a:prstGeom>
          <a:noFill/>
          <a:ln w="19050">
            <a:solidFill>
              <a:schemeClr val="tx1"/>
            </a:solidFill>
            <a:round/>
            <a:headEnd/>
            <a:tailEnd type="triangle" w="med" len="med"/>
          </a:ln>
          <a:effectLst/>
        </p:spPr>
        <p:txBody>
          <a:bodyPr/>
          <a:lstStyle/>
          <a:p>
            <a:endParaRPr lang="en-GB"/>
          </a:p>
        </p:txBody>
      </p:sp>
      <p:sp>
        <p:nvSpPr>
          <p:cNvPr id="22554" name="Line 26"/>
          <p:cNvSpPr>
            <a:spLocks noChangeShapeType="1"/>
          </p:cNvSpPr>
          <p:nvPr/>
        </p:nvSpPr>
        <p:spPr bwMode="auto">
          <a:xfrm>
            <a:off x="5715000" y="4038600"/>
            <a:ext cx="533400" cy="0"/>
          </a:xfrm>
          <a:prstGeom prst="line">
            <a:avLst/>
          </a:prstGeom>
          <a:noFill/>
          <a:ln w="19050">
            <a:solidFill>
              <a:schemeClr val="tx1"/>
            </a:solidFill>
            <a:round/>
            <a:headEnd/>
            <a:tailEnd type="triangle" w="med" len="med"/>
          </a:ln>
          <a:effectLst/>
        </p:spPr>
        <p:txBody>
          <a:bodyPr/>
          <a:lstStyle/>
          <a:p>
            <a:endParaRPr lang="en-GB"/>
          </a:p>
        </p:txBody>
      </p:sp>
      <p:sp>
        <p:nvSpPr>
          <p:cNvPr id="22555" name="Line 27"/>
          <p:cNvSpPr>
            <a:spLocks noChangeShapeType="1"/>
          </p:cNvSpPr>
          <p:nvPr/>
        </p:nvSpPr>
        <p:spPr bwMode="auto">
          <a:xfrm>
            <a:off x="36576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22556" name="Line 28"/>
          <p:cNvSpPr>
            <a:spLocks noChangeShapeType="1"/>
          </p:cNvSpPr>
          <p:nvPr/>
        </p:nvSpPr>
        <p:spPr bwMode="auto">
          <a:xfrm>
            <a:off x="5105400" y="1752600"/>
            <a:ext cx="0" cy="19050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22557" name="Line 29"/>
          <p:cNvSpPr>
            <a:spLocks noChangeShapeType="1"/>
          </p:cNvSpPr>
          <p:nvPr/>
        </p:nvSpPr>
        <p:spPr bwMode="auto">
          <a:xfrm>
            <a:off x="9144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22558" name="Line 30"/>
          <p:cNvSpPr>
            <a:spLocks noChangeShapeType="1"/>
          </p:cNvSpPr>
          <p:nvPr/>
        </p:nvSpPr>
        <p:spPr bwMode="auto">
          <a:xfrm>
            <a:off x="22860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22559" name="AutoShape 31"/>
          <p:cNvSpPr>
            <a:spLocks noChangeArrowheads="1"/>
          </p:cNvSpPr>
          <p:nvPr/>
        </p:nvSpPr>
        <p:spPr bwMode="auto">
          <a:xfrm>
            <a:off x="4419600" y="3124200"/>
            <a:ext cx="4495800" cy="2971800"/>
          </a:xfrm>
          <a:prstGeom prst="wedgeEllipseCallout">
            <a:avLst>
              <a:gd name="adj1" fmla="val -81532"/>
              <a:gd name="adj2" fmla="val 13301"/>
            </a:avLst>
          </a:prstGeom>
          <a:solidFill>
            <a:schemeClr val="folHlink"/>
          </a:solidFill>
          <a:ln w="28575">
            <a:solidFill>
              <a:srgbClr val="990000"/>
            </a:solidFill>
            <a:miter lim="800000"/>
            <a:headEnd/>
            <a:tailEnd/>
          </a:ln>
          <a:effectLst/>
        </p:spPr>
        <p:txBody>
          <a:bodyPr/>
          <a:lstStyle/>
          <a:p>
            <a:pPr algn="ctr" fontAlgn="base">
              <a:spcBef>
                <a:spcPct val="0"/>
              </a:spcBef>
              <a:spcAft>
                <a:spcPct val="0"/>
              </a:spcAft>
            </a:pPr>
            <a:r>
              <a:rPr lang="en-GB" sz="1600" b="1">
                <a:solidFill>
                  <a:schemeClr val="tx2"/>
                </a:solidFill>
                <a:latin typeface="Arial" charset="0"/>
              </a:rPr>
              <a:t>If the person has difficulty in processing emotions they do not tune in to the right emotional cues, do not label their feelings or connect them with the stressful event and consequently, they do not address the problem..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descr="image001"/>
          <p:cNvSpPr txBox="1">
            <a:spLocks noChangeArrowheads="1"/>
          </p:cNvSpPr>
          <p:nvPr/>
        </p:nvSpPr>
        <p:spPr bwMode="auto">
          <a:xfrm>
            <a:off x="381000" y="381000"/>
            <a:ext cx="8382000" cy="396875"/>
          </a:xfrm>
          <a:prstGeom prst="rect">
            <a:avLst/>
          </a:prstGeom>
          <a:blipFill dpi="0" rotWithShape="0">
            <a:blip r:embed="rId2"/>
            <a:srcRect/>
            <a:stretch>
              <a:fillRect/>
            </a:stretch>
          </a:blipFill>
          <a:ln w="9525">
            <a:noFill/>
            <a:miter lim="800000"/>
            <a:headEnd/>
            <a:tailEnd/>
          </a:ln>
          <a:effectLst/>
        </p:spPr>
        <p:txBody>
          <a:bodyPr>
            <a:spAutoFit/>
          </a:bodyPr>
          <a:lstStyle/>
          <a:p>
            <a:pPr fontAlgn="base">
              <a:spcBef>
                <a:spcPct val="50000"/>
              </a:spcBef>
              <a:spcAft>
                <a:spcPct val="0"/>
              </a:spcAft>
            </a:pPr>
            <a:r>
              <a:rPr lang="en-GB" sz="2000">
                <a:solidFill>
                  <a:schemeClr val="bg1"/>
                </a:solidFill>
                <a:latin typeface="Arial" charset="0"/>
              </a:rPr>
              <a:t>A vulnerability model to explain the occurrence of the first panic attack</a:t>
            </a:r>
          </a:p>
        </p:txBody>
      </p:sp>
      <p:sp>
        <p:nvSpPr>
          <p:cNvPr id="16387" name="Text Box 3"/>
          <p:cNvSpPr txBox="1">
            <a:spLocks noChangeArrowheads="1"/>
          </p:cNvSpPr>
          <p:nvPr/>
        </p:nvSpPr>
        <p:spPr bwMode="auto">
          <a:xfrm>
            <a:off x="381000" y="1219200"/>
            <a:ext cx="12192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solidFill>
                  <a:srgbClr val="333399"/>
                </a:solidFill>
                <a:latin typeface="Arial" charset="0"/>
              </a:rPr>
              <a:t>Precipitating stress</a:t>
            </a:r>
          </a:p>
        </p:txBody>
      </p:sp>
      <p:sp>
        <p:nvSpPr>
          <p:cNvPr id="16388" name="Text Box 4"/>
          <p:cNvSpPr txBox="1">
            <a:spLocks noChangeArrowheads="1"/>
          </p:cNvSpPr>
          <p:nvPr/>
        </p:nvSpPr>
        <p:spPr bwMode="auto">
          <a:xfrm>
            <a:off x="16002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b="1">
                <a:latin typeface="Arial" charset="0"/>
              </a:rPr>
              <a:t>Vulnerability factor</a:t>
            </a:r>
          </a:p>
        </p:txBody>
      </p:sp>
      <p:sp>
        <p:nvSpPr>
          <p:cNvPr id="16389" name="Text Box 5"/>
          <p:cNvSpPr txBox="1">
            <a:spLocks noChangeArrowheads="1"/>
          </p:cNvSpPr>
          <p:nvPr/>
        </p:nvSpPr>
        <p:spPr bwMode="auto">
          <a:xfrm>
            <a:off x="31242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Start of problem</a:t>
            </a:r>
          </a:p>
        </p:txBody>
      </p:sp>
      <p:sp>
        <p:nvSpPr>
          <p:cNvPr id="16390" name="Text Box 6"/>
          <p:cNvSpPr txBox="1">
            <a:spLocks noChangeArrowheads="1"/>
          </p:cNvSpPr>
          <p:nvPr/>
        </p:nvSpPr>
        <p:spPr bwMode="auto">
          <a:xfrm>
            <a:off x="44196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How problem construed</a:t>
            </a:r>
          </a:p>
        </p:txBody>
      </p:sp>
      <p:sp>
        <p:nvSpPr>
          <p:cNvPr id="16391" name="Text Box 7"/>
          <p:cNvSpPr txBox="1">
            <a:spLocks noChangeArrowheads="1"/>
          </p:cNvSpPr>
          <p:nvPr/>
        </p:nvSpPr>
        <p:spPr bwMode="auto">
          <a:xfrm>
            <a:off x="381000" y="4724400"/>
            <a:ext cx="1066800" cy="739775"/>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Adverse</a:t>
            </a:r>
            <a:br>
              <a:rPr lang="en-GB" sz="1400">
                <a:latin typeface="Arial" charset="0"/>
              </a:rPr>
            </a:br>
            <a:r>
              <a:rPr lang="en-GB" sz="1400">
                <a:latin typeface="Arial" charset="0"/>
              </a:rPr>
              <a:t>life event(s)</a:t>
            </a:r>
          </a:p>
        </p:txBody>
      </p:sp>
      <p:sp>
        <p:nvSpPr>
          <p:cNvPr id="16392" name="Text Box 8"/>
          <p:cNvSpPr txBox="1">
            <a:spLocks noChangeArrowheads="1"/>
          </p:cNvSpPr>
          <p:nvPr/>
        </p:nvSpPr>
        <p:spPr bwMode="auto">
          <a:xfrm>
            <a:off x="1828800" y="4724400"/>
            <a:ext cx="1066800" cy="739775"/>
          </a:xfrm>
          <a:prstGeom prst="rect">
            <a:avLst/>
          </a:prstGeom>
          <a:solidFill>
            <a:schemeClr val="folHlink"/>
          </a:solidFill>
          <a:ln w="9525">
            <a:solidFill>
              <a:srgbClr val="990000"/>
            </a:solidFill>
            <a:miter lim="800000"/>
            <a:headEnd/>
            <a:tailEnd/>
          </a:ln>
          <a:effectLst/>
        </p:spPr>
        <p:txBody>
          <a:bodyPr>
            <a:spAutoFit/>
          </a:bodyPr>
          <a:lstStyle/>
          <a:p>
            <a:pPr algn="ctr" fontAlgn="base">
              <a:spcBef>
                <a:spcPct val="50000"/>
              </a:spcBef>
              <a:spcAft>
                <a:spcPct val="0"/>
              </a:spcAft>
            </a:pPr>
            <a:r>
              <a:rPr lang="en-GB" sz="1400">
                <a:solidFill>
                  <a:srgbClr val="111111"/>
                </a:solidFill>
                <a:latin typeface="Arial" charset="0"/>
              </a:rPr>
              <a:t>Poor emotional processing</a:t>
            </a:r>
          </a:p>
        </p:txBody>
      </p:sp>
      <p:sp>
        <p:nvSpPr>
          <p:cNvPr id="16393" name="Text Box 9" descr="image001"/>
          <p:cNvSpPr txBox="1">
            <a:spLocks noChangeArrowheads="1"/>
          </p:cNvSpPr>
          <p:nvPr/>
        </p:nvSpPr>
        <p:spPr bwMode="auto">
          <a:xfrm>
            <a:off x="3276600" y="4800600"/>
            <a:ext cx="9144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PANIC ATTACK</a:t>
            </a:r>
          </a:p>
        </p:txBody>
      </p:sp>
      <p:sp>
        <p:nvSpPr>
          <p:cNvPr id="16394" name="Text Box 10"/>
          <p:cNvSpPr txBox="1">
            <a:spLocks noChangeArrowheads="1"/>
          </p:cNvSpPr>
          <p:nvPr/>
        </p:nvSpPr>
        <p:spPr bwMode="auto">
          <a:xfrm>
            <a:off x="4343400" y="3810000"/>
            <a:ext cx="1371600" cy="739775"/>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DANGEROUS</a:t>
            </a:r>
          </a:p>
        </p:txBody>
      </p:sp>
      <p:sp>
        <p:nvSpPr>
          <p:cNvPr id="16395" name="Text Box 11"/>
          <p:cNvSpPr txBox="1">
            <a:spLocks noChangeArrowheads="1"/>
          </p:cNvSpPr>
          <p:nvPr/>
        </p:nvSpPr>
        <p:spPr bwMode="auto">
          <a:xfrm>
            <a:off x="4343400" y="5797550"/>
            <a:ext cx="13716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SAFE</a:t>
            </a:r>
          </a:p>
        </p:txBody>
      </p:sp>
      <p:sp>
        <p:nvSpPr>
          <p:cNvPr id="16396" name="Text Box 12"/>
          <p:cNvSpPr txBox="1">
            <a:spLocks noChangeArrowheads="1"/>
          </p:cNvSpPr>
          <p:nvPr/>
        </p:nvSpPr>
        <p:spPr bwMode="auto">
          <a:xfrm>
            <a:off x="7391400" y="3352800"/>
            <a:ext cx="1371600" cy="2219325"/>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of situations</a:t>
            </a:r>
          </a:p>
          <a:p>
            <a:pPr fontAlgn="base">
              <a:spcBef>
                <a:spcPct val="50000"/>
              </a:spcBef>
              <a:spcAft>
                <a:spcPct val="0"/>
              </a:spcAft>
            </a:pPr>
            <a:r>
              <a:rPr lang="en-GB" sz="1400">
                <a:latin typeface="Arial" charset="0"/>
              </a:rPr>
              <a:t>of places</a:t>
            </a:r>
          </a:p>
          <a:p>
            <a:pPr fontAlgn="base">
              <a:spcBef>
                <a:spcPct val="50000"/>
              </a:spcBef>
              <a:spcAft>
                <a:spcPct val="0"/>
              </a:spcAft>
            </a:pPr>
            <a:r>
              <a:rPr lang="en-GB" sz="1400">
                <a:latin typeface="Arial" charset="0"/>
              </a:rPr>
              <a:t>of actions</a:t>
            </a:r>
          </a:p>
          <a:p>
            <a:pPr fontAlgn="base">
              <a:spcBef>
                <a:spcPct val="50000"/>
              </a:spcBef>
              <a:spcAft>
                <a:spcPct val="0"/>
              </a:spcAft>
            </a:pPr>
            <a:r>
              <a:rPr lang="en-GB" sz="1400">
                <a:latin typeface="Arial" charset="0"/>
              </a:rPr>
              <a:t>of thoughts</a:t>
            </a:r>
          </a:p>
          <a:p>
            <a:pPr fontAlgn="base">
              <a:spcBef>
                <a:spcPct val="50000"/>
              </a:spcBef>
              <a:spcAft>
                <a:spcPct val="0"/>
              </a:spcAft>
            </a:pPr>
            <a:r>
              <a:rPr lang="en-GB" sz="1400">
                <a:latin typeface="Arial" charset="0"/>
              </a:rPr>
              <a:t>of feelings</a:t>
            </a:r>
          </a:p>
          <a:p>
            <a:pPr fontAlgn="base">
              <a:spcBef>
                <a:spcPct val="50000"/>
              </a:spcBef>
              <a:spcAft>
                <a:spcPct val="0"/>
              </a:spcAft>
            </a:pPr>
            <a:r>
              <a:rPr lang="en-GB" sz="1400">
                <a:latin typeface="Arial" charset="0"/>
              </a:rPr>
              <a:t>of anticipation</a:t>
            </a:r>
          </a:p>
          <a:p>
            <a:pPr fontAlgn="base">
              <a:spcBef>
                <a:spcPct val="50000"/>
              </a:spcBef>
              <a:spcAft>
                <a:spcPct val="0"/>
              </a:spcAft>
            </a:pPr>
            <a:r>
              <a:rPr lang="en-GB" sz="1400">
                <a:latin typeface="Arial" charset="0"/>
              </a:rPr>
              <a:t>of sleep</a:t>
            </a:r>
          </a:p>
        </p:txBody>
      </p:sp>
      <p:sp>
        <p:nvSpPr>
          <p:cNvPr id="16397" name="Text Box 13"/>
          <p:cNvSpPr txBox="1">
            <a:spLocks noChangeArrowheads="1"/>
          </p:cNvSpPr>
          <p:nvPr/>
        </p:nvSpPr>
        <p:spPr bwMode="auto">
          <a:xfrm>
            <a:off x="6934200" y="5715000"/>
            <a:ext cx="1752600" cy="730250"/>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Problem does not develop into chronic disorder</a:t>
            </a:r>
          </a:p>
        </p:txBody>
      </p:sp>
      <p:sp>
        <p:nvSpPr>
          <p:cNvPr id="16398" name="Text Box 14"/>
          <p:cNvSpPr txBox="1">
            <a:spLocks noChangeArrowheads="1"/>
          </p:cNvSpPr>
          <p:nvPr/>
        </p:nvSpPr>
        <p:spPr bwMode="auto">
          <a:xfrm>
            <a:off x="6019800" y="1905000"/>
            <a:ext cx="2971800" cy="1155700"/>
          </a:xfrm>
          <a:prstGeom prst="rect">
            <a:avLst/>
          </a:prstGeom>
          <a:noFill/>
          <a:ln w="9525">
            <a:noFill/>
            <a:miter lim="800000"/>
            <a:headEnd/>
            <a:tailEnd/>
          </a:ln>
          <a:effectLst/>
        </p:spPr>
        <p:txBody>
          <a:bodyPr>
            <a:spAutoFit/>
          </a:bodyPr>
          <a:lstStyle/>
          <a:p>
            <a:pPr algn="ctr" fontAlgn="base">
              <a:spcBef>
                <a:spcPct val="50000"/>
              </a:spcBef>
              <a:spcAft>
                <a:spcPct val="0"/>
              </a:spcAft>
              <a:tabLst>
                <a:tab pos="1905000" algn="l"/>
              </a:tabLst>
            </a:pPr>
            <a:r>
              <a:rPr lang="en-GB" sz="1400">
                <a:latin typeface="Arial" charset="0"/>
              </a:rPr>
              <a:t>fear</a:t>
            </a:r>
          </a:p>
          <a:p>
            <a:pPr fontAlgn="base">
              <a:spcBef>
                <a:spcPct val="50000"/>
              </a:spcBef>
              <a:spcAft>
                <a:spcPct val="0"/>
              </a:spcAft>
              <a:tabLst>
                <a:tab pos="1905000" algn="l"/>
              </a:tabLst>
            </a:pPr>
            <a:r>
              <a:rPr lang="en-GB" sz="1400">
                <a:latin typeface="Arial" charset="0"/>
              </a:rPr>
              <a:t>bodily	       more</a:t>
            </a:r>
            <a:br>
              <a:rPr lang="en-GB" sz="1400">
                <a:latin typeface="Arial" charset="0"/>
              </a:rPr>
            </a:br>
            <a:r>
              <a:rPr lang="en-GB" sz="1400">
                <a:latin typeface="Arial" charset="0"/>
              </a:rPr>
              <a:t>sensations	sensations</a:t>
            </a:r>
          </a:p>
          <a:p>
            <a:pPr algn="ctr" fontAlgn="base">
              <a:spcBef>
                <a:spcPct val="50000"/>
              </a:spcBef>
              <a:spcAft>
                <a:spcPct val="0"/>
              </a:spcAft>
              <a:tabLst>
                <a:tab pos="1905000" algn="l"/>
              </a:tabLst>
            </a:pPr>
            <a:r>
              <a:rPr lang="en-GB" sz="1400">
                <a:latin typeface="Arial" charset="0"/>
              </a:rPr>
              <a:t>fear</a:t>
            </a:r>
          </a:p>
        </p:txBody>
      </p:sp>
      <p:sp>
        <p:nvSpPr>
          <p:cNvPr id="16399" name="Text Box 15"/>
          <p:cNvSpPr txBox="1">
            <a:spLocks noChangeArrowheads="1"/>
          </p:cNvSpPr>
          <p:nvPr/>
        </p:nvSpPr>
        <p:spPr bwMode="auto">
          <a:xfrm>
            <a:off x="70104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Secondary</a:t>
            </a:r>
            <a:br>
              <a:rPr lang="en-GB" sz="1400">
                <a:latin typeface="Arial" charset="0"/>
              </a:rPr>
            </a:br>
            <a:r>
              <a:rPr lang="en-GB" sz="1400">
                <a:latin typeface="Arial" charset="0"/>
              </a:rPr>
              <a:t>reactions</a:t>
            </a:r>
          </a:p>
        </p:txBody>
      </p:sp>
      <p:sp>
        <p:nvSpPr>
          <p:cNvPr id="16400" name="Arc 16"/>
          <p:cNvSpPr>
            <a:spLocks/>
          </p:cNvSpPr>
          <p:nvPr/>
        </p:nvSpPr>
        <p:spPr bwMode="auto">
          <a:xfrm rot="10800000" flipV="1">
            <a:off x="6781800" y="20574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16401" name="Arc 17"/>
          <p:cNvSpPr>
            <a:spLocks/>
          </p:cNvSpPr>
          <p:nvPr/>
        </p:nvSpPr>
        <p:spPr bwMode="auto">
          <a:xfrm rot="15684527" flipV="1">
            <a:off x="7810500" y="20955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16402" name="Arc 18"/>
          <p:cNvSpPr>
            <a:spLocks/>
          </p:cNvSpPr>
          <p:nvPr/>
        </p:nvSpPr>
        <p:spPr bwMode="auto">
          <a:xfrm rot="4027698" flipV="1">
            <a:off x="6819900" y="27051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16403" name="Arc 19"/>
          <p:cNvSpPr>
            <a:spLocks/>
          </p:cNvSpPr>
          <p:nvPr/>
        </p:nvSpPr>
        <p:spPr bwMode="auto">
          <a:xfrm rot="534429" flipV="1">
            <a:off x="7772400" y="26670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16404" name="Text Box 20"/>
          <p:cNvSpPr txBox="1">
            <a:spLocks noChangeArrowheads="1"/>
          </p:cNvSpPr>
          <p:nvPr/>
        </p:nvSpPr>
        <p:spPr bwMode="auto">
          <a:xfrm>
            <a:off x="6248400" y="3886200"/>
            <a:ext cx="990600" cy="517525"/>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avoidance</a:t>
            </a:r>
          </a:p>
        </p:txBody>
      </p:sp>
      <p:sp>
        <p:nvSpPr>
          <p:cNvPr id="16405" name="Line 21"/>
          <p:cNvSpPr>
            <a:spLocks noChangeShapeType="1"/>
          </p:cNvSpPr>
          <p:nvPr/>
        </p:nvSpPr>
        <p:spPr bwMode="auto">
          <a:xfrm>
            <a:off x="1447800" y="5105400"/>
            <a:ext cx="381000" cy="0"/>
          </a:xfrm>
          <a:prstGeom prst="line">
            <a:avLst/>
          </a:prstGeom>
          <a:noFill/>
          <a:ln w="19050">
            <a:solidFill>
              <a:schemeClr val="tx1"/>
            </a:solidFill>
            <a:round/>
            <a:headEnd/>
            <a:tailEnd type="triangle" w="med" len="med"/>
          </a:ln>
          <a:effectLst/>
        </p:spPr>
        <p:txBody>
          <a:bodyPr/>
          <a:lstStyle/>
          <a:p>
            <a:endParaRPr lang="en-GB"/>
          </a:p>
        </p:txBody>
      </p:sp>
      <p:sp>
        <p:nvSpPr>
          <p:cNvPr id="16406" name="Line 22"/>
          <p:cNvSpPr>
            <a:spLocks noChangeShapeType="1"/>
          </p:cNvSpPr>
          <p:nvPr/>
        </p:nvSpPr>
        <p:spPr bwMode="auto">
          <a:xfrm>
            <a:off x="2895600" y="5105400"/>
            <a:ext cx="381000" cy="0"/>
          </a:xfrm>
          <a:prstGeom prst="line">
            <a:avLst/>
          </a:prstGeom>
          <a:noFill/>
          <a:ln w="19050">
            <a:solidFill>
              <a:schemeClr val="tx1"/>
            </a:solidFill>
            <a:round/>
            <a:headEnd/>
            <a:tailEnd type="triangle" w="med" len="med"/>
          </a:ln>
          <a:effectLst/>
        </p:spPr>
        <p:txBody>
          <a:bodyPr/>
          <a:lstStyle/>
          <a:p>
            <a:endParaRPr lang="en-GB"/>
          </a:p>
        </p:txBody>
      </p:sp>
      <p:sp>
        <p:nvSpPr>
          <p:cNvPr id="16407" name="Line 23"/>
          <p:cNvSpPr>
            <a:spLocks noChangeShapeType="1"/>
          </p:cNvSpPr>
          <p:nvPr/>
        </p:nvSpPr>
        <p:spPr bwMode="auto">
          <a:xfrm flipV="1">
            <a:off x="4191000" y="4572000"/>
            <a:ext cx="762000" cy="533400"/>
          </a:xfrm>
          <a:prstGeom prst="line">
            <a:avLst/>
          </a:prstGeom>
          <a:noFill/>
          <a:ln w="19050">
            <a:solidFill>
              <a:schemeClr val="tx1"/>
            </a:solidFill>
            <a:round/>
            <a:headEnd/>
            <a:tailEnd type="triangle" w="med" len="med"/>
          </a:ln>
          <a:effectLst/>
        </p:spPr>
        <p:txBody>
          <a:bodyPr/>
          <a:lstStyle/>
          <a:p>
            <a:endParaRPr lang="en-GB"/>
          </a:p>
        </p:txBody>
      </p:sp>
      <p:sp>
        <p:nvSpPr>
          <p:cNvPr id="16408" name="Line 24"/>
          <p:cNvSpPr>
            <a:spLocks noChangeShapeType="1"/>
          </p:cNvSpPr>
          <p:nvPr/>
        </p:nvSpPr>
        <p:spPr bwMode="auto">
          <a:xfrm>
            <a:off x="4191000" y="5105400"/>
            <a:ext cx="685800" cy="685800"/>
          </a:xfrm>
          <a:prstGeom prst="line">
            <a:avLst/>
          </a:prstGeom>
          <a:noFill/>
          <a:ln w="19050">
            <a:solidFill>
              <a:schemeClr val="tx1"/>
            </a:solidFill>
            <a:round/>
            <a:headEnd/>
            <a:tailEnd type="triangle" w="med" len="med"/>
          </a:ln>
          <a:effectLst/>
        </p:spPr>
        <p:txBody>
          <a:bodyPr/>
          <a:lstStyle/>
          <a:p>
            <a:endParaRPr lang="en-GB"/>
          </a:p>
        </p:txBody>
      </p:sp>
      <p:sp>
        <p:nvSpPr>
          <p:cNvPr id="16409" name="Line 25"/>
          <p:cNvSpPr>
            <a:spLocks noChangeShapeType="1"/>
          </p:cNvSpPr>
          <p:nvPr/>
        </p:nvSpPr>
        <p:spPr bwMode="auto">
          <a:xfrm flipV="1">
            <a:off x="5715000" y="3048000"/>
            <a:ext cx="838200" cy="838200"/>
          </a:xfrm>
          <a:prstGeom prst="line">
            <a:avLst/>
          </a:prstGeom>
          <a:noFill/>
          <a:ln w="19050">
            <a:solidFill>
              <a:schemeClr val="tx1"/>
            </a:solidFill>
            <a:round/>
            <a:headEnd/>
            <a:tailEnd type="triangle" w="med" len="med"/>
          </a:ln>
          <a:effectLst/>
        </p:spPr>
        <p:txBody>
          <a:bodyPr/>
          <a:lstStyle/>
          <a:p>
            <a:endParaRPr lang="en-GB"/>
          </a:p>
        </p:txBody>
      </p:sp>
      <p:sp>
        <p:nvSpPr>
          <p:cNvPr id="16410" name="Line 26"/>
          <p:cNvSpPr>
            <a:spLocks noChangeShapeType="1"/>
          </p:cNvSpPr>
          <p:nvPr/>
        </p:nvSpPr>
        <p:spPr bwMode="auto">
          <a:xfrm>
            <a:off x="5715000" y="4038600"/>
            <a:ext cx="533400" cy="0"/>
          </a:xfrm>
          <a:prstGeom prst="line">
            <a:avLst/>
          </a:prstGeom>
          <a:noFill/>
          <a:ln w="19050">
            <a:solidFill>
              <a:schemeClr val="tx1"/>
            </a:solidFill>
            <a:round/>
            <a:headEnd/>
            <a:tailEnd type="triangle" w="med" len="med"/>
          </a:ln>
          <a:effectLst/>
        </p:spPr>
        <p:txBody>
          <a:bodyPr/>
          <a:lstStyle/>
          <a:p>
            <a:endParaRPr lang="en-GB"/>
          </a:p>
        </p:txBody>
      </p:sp>
      <p:sp>
        <p:nvSpPr>
          <p:cNvPr id="16411" name="Line 27"/>
          <p:cNvSpPr>
            <a:spLocks noChangeShapeType="1"/>
          </p:cNvSpPr>
          <p:nvPr/>
        </p:nvSpPr>
        <p:spPr bwMode="auto">
          <a:xfrm>
            <a:off x="36576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16412" name="Line 28"/>
          <p:cNvSpPr>
            <a:spLocks noChangeShapeType="1"/>
          </p:cNvSpPr>
          <p:nvPr/>
        </p:nvSpPr>
        <p:spPr bwMode="auto">
          <a:xfrm>
            <a:off x="5105400" y="1752600"/>
            <a:ext cx="0" cy="19050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16413" name="Line 29"/>
          <p:cNvSpPr>
            <a:spLocks noChangeShapeType="1"/>
          </p:cNvSpPr>
          <p:nvPr/>
        </p:nvSpPr>
        <p:spPr bwMode="auto">
          <a:xfrm>
            <a:off x="9144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16414" name="Line 30"/>
          <p:cNvSpPr>
            <a:spLocks noChangeShapeType="1"/>
          </p:cNvSpPr>
          <p:nvPr/>
        </p:nvSpPr>
        <p:spPr bwMode="auto">
          <a:xfrm>
            <a:off x="22860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16418" name="AutoShape 34"/>
          <p:cNvSpPr>
            <a:spLocks noChangeArrowheads="1"/>
          </p:cNvSpPr>
          <p:nvPr/>
        </p:nvSpPr>
        <p:spPr bwMode="auto">
          <a:xfrm>
            <a:off x="4495800" y="1905000"/>
            <a:ext cx="4419600" cy="3276600"/>
          </a:xfrm>
          <a:prstGeom prst="wedgeEllipseCallout">
            <a:avLst>
              <a:gd name="adj1" fmla="val -82579"/>
              <a:gd name="adj2" fmla="val 44088"/>
            </a:avLst>
          </a:prstGeom>
          <a:solidFill>
            <a:schemeClr val="folHlink"/>
          </a:solidFill>
          <a:ln w="28575">
            <a:solidFill>
              <a:srgbClr val="990000"/>
            </a:solidFill>
            <a:miter lim="800000"/>
            <a:headEnd/>
            <a:tailEnd/>
          </a:ln>
          <a:effectLst/>
        </p:spPr>
        <p:txBody>
          <a:bodyPr/>
          <a:lstStyle/>
          <a:p>
            <a:pPr algn="ctr" fontAlgn="base">
              <a:spcBef>
                <a:spcPct val="0"/>
              </a:spcBef>
              <a:spcAft>
                <a:spcPct val="0"/>
              </a:spcAft>
            </a:pPr>
            <a:r>
              <a:rPr lang="en-GB" sz="1600" b="1">
                <a:solidFill>
                  <a:schemeClr val="tx2"/>
                </a:solidFill>
                <a:latin typeface="Arial" charset="0"/>
              </a:rPr>
              <a:t>The emotional distress and tension builds up, rather like water behind a dam, until it becomes immense and breaks through in the form of a panic attack.  After this, the fear of having more attacks absorbs their attention rather than the stressful event that precipitated panic.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descr="image001"/>
          <p:cNvSpPr txBox="1">
            <a:spLocks noChangeArrowheads="1"/>
          </p:cNvSpPr>
          <p:nvPr/>
        </p:nvSpPr>
        <p:spPr bwMode="auto">
          <a:xfrm>
            <a:off x="381000" y="381000"/>
            <a:ext cx="8382000" cy="396875"/>
          </a:xfrm>
          <a:prstGeom prst="rect">
            <a:avLst/>
          </a:prstGeom>
          <a:blipFill dpi="0" rotWithShape="0">
            <a:blip r:embed="rId2"/>
            <a:srcRect/>
            <a:stretch>
              <a:fillRect/>
            </a:stretch>
          </a:blipFill>
          <a:ln w="9525">
            <a:noFill/>
            <a:miter lim="800000"/>
            <a:headEnd/>
            <a:tailEnd/>
          </a:ln>
          <a:effectLst/>
        </p:spPr>
        <p:txBody>
          <a:bodyPr>
            <a:spAutoFit/>
          </a:bodyPr>
          <a:lstStyle/>
          <a:p>
            <a:pPr fontAlgn="base">
              <a:spcBef>
                <a:spcPct val="50000"/>
              </a:spcBef>
              <a:spcAft>
                <a:spcPct val="0"/>
              </a:spcAft>
            </a:pPr>
            <a:r>
              <a:rPr lang="en-GB" sz="2000">
                <a:solidFill>
                  <a:schemeClr val="bg1"/>
                </a:solidFill>
                <a:latin typeface="Arial" charset="0"/>
              </a:rPr>
              <a:t>A vulnerability model to explain the occurrence of the first panic attack</a:t>
            </a:r>
          </a:p>
        </p:txBody>
      </p:sp>
      <p:sp>
        <p:nvSpPr>
          <p:cNvPr id="10243" name="Text Box 3"/>
          <p:cNvSpPr txBox="1">
            <a:spLocks noChangeArrowheads="1"/>
          </p:cNvSpPr>
          <p:nvPr/>
        </p:nvSpPr>
        <p:spPr bwMode="auto">
          <a:xfrm>
            <a:off x="381000" y="1219200"/>
            <a:ext cx="12192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solidFill>
                  <a:srgbClr val="333399"/>
                </a:solidFill>
                <a:latin typeface="Arial" charset="0"/>
              </a:rPr>
              <a:t>Precipitating stress</a:t>
            </a:r>
          </a:p>
        </p:txBody>
      </p:sp>
      <p:sp>
        <p:nvSpPr>
          <p:cNvPr id="10244" name="Text Box 4"/>
          <p:cNvSpPr txBox="1">
            <a:spLocks noChangeArrowheads="1"/>
          </p:cNvSpPr>
          <p:nvPr/>
        </p:nvSpPr>
        <p:spPr bwMode="auto">
          <a:xfrm>
            <a:off x="16002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Vulnerability factor</a:t>
            </a:r>
          </a:p>
        </p:txBody>
      </p:sp>
      <p:sp>
        <p:nvSpPr>
          <p:cNvPr id="10245" name="Text Box 5"/>
          <p:cNvSpPr txBox="1">
            <a:spLocks noChangeArrowheads="1"/>
          </p:cNvSpPr>
          <p:nvPr/>
        </p:nvSpPr>
        <p:spPr bwMode="auto">
          <a:xfrm>
            <a:off x="31242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Start of problem</a:t>
            </a:r>
          </a:p>
        </p:txBody>
      </p:sp>
      <p:sp>
        <p:nvSpPr>
          <p:cNvPr id="10246" name="Text Box 6"/>
          <p:cNvSpPr txBox="1">
            <a:spLocks noChangeArrowheads="1"/>
          </p:cNvSpPr>
          <p:nvPr/>
        </p:nvSpPr>
        <p:spPr bwMode="auto">
          <a:xfrm>
            <a:off x="44196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How problem construed</a:t>
            </a:r>
          </a:p>
        </p:txBody>
      </p:sp>
      <p:sp>
        <p:nvSpPr>
          <p:cNvPr id="10247" name="Text Box 7"/>
          <p:cNvSpPr txBox="1">
            <a:spLocks noChangeArrowheads="1"/>
          </p:cNvSpPr>
          <p:nvPr/>
        </p:nvSpPr>
        <p:spPr bwMode="auto">
          <a:xfrm>
            <a:off x="381000" y="4724400"/>
            <a:ext cx="1066800" cy="739775"/>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Adverse</a:t>
            </a:r>
            <a:br>
              <a:rPr lang="en-GB" sz="1400">
                <a:latin typeface="Arial" charset="0"/>
              </a:rPr>
            </a:br>
            <a:r>
              <a:rPr lang="en-GB" sz="1400">
                <a:latin typeface="Arial" charset="0"/>
              </a:rPr>
              <a:t>life event(s)</a:t>
            </a:r>
          </a:p>
        </p:txBody>
      </p:sp>
      <p:sp>
        <p:nvSpPr>
          <p:cNvPr id="10248" name="Text Box 8"/>
          <p:cNvSpPr txBox="1">
            <a:spLocks noChangeArrowheads="1"/>
          </p:cNvSpPr>
          <p:nvPr/>
        </p:nvSpPr>
        <p:spPr bwMode="auto">
          <a:xfrm>
            <a:off x="1828800" y="4724400"/>
            <a:ext cx="1066800" cy="739775"/>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Poor emotional processing</a:t>
            </a:r>
          </a:p>
        </p:txBody>
      </p:sp>
      <p:sp>
        <p:nvSpPr>
          <p:cNvPr id="10249" name="Text Box 9" descr="image001"/>
          <p:cNvSpPr txBox="1">
            <a:spLocks noChangeArrowheads="1"/>
          </p:cNvSpPr>
          <p:nvPr/>
        </p:nvSpPr>
        <p:spPr bwMode="auto">
          <a:xfrm>
            <a:off x="3276600" y="4724400"/>
            <a:ext cx="9144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PANIC ATTACK</a:t>
            </a:r>
          </a:p>
        </p:txBody>
      </p:sp>
      <p:sp>
        <p:nvSpPr>
          <p:cNvPr id="10250" name="Text Box 10"/>
          <p:cNvSpPr txBox="1">
            <a:spLocks noChangeArrowheads="1"/>
          </p:cNvSpPr>
          <p:nvPr/>
        </p:nvSpPr>
        <p:spPr bwMode="auto">
          <a:xfrm>
            <a:off x="4343400" y="3810000"/>
            <a:ext cx="1371600" cy="739775"/>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DANGEROUS</a:t>
            </a:r>
          </a:p>
        </p:txBody>
      </p:sp>
      <p:sp>
        <p:nvSpPr>
          <p:cNvPr id="10251" name="Text Box 11"/>
          <p:cNvSpPr txBox="1">
            <a:spLocks noChangeArrowheads="1"/>
          </p:cNvSpPr>
          <p:nvPr/>
        </p:nvSpPr>
        <p:spPr bwMode="auto">
          <a:xfrm>
            <a:off x="4343400" y="5797550"/>
            <a:ext cx="13716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SAFE</a:t>
            </a:r>
          </a:p>
        </p:txBody>
      </p:sp>
      <p:sp>
        <p:nvSpPr>
          <p:cNvPr id="10252" name="Text Box 12"/>
          <p:cNvSpPr txBox="1">
            <a:spLocks noChangeArrowheads="1"/>
          </p:cNvSpPr>
          <p:nvPr/>
        </p:nvSpPr>
        <p:spPr bwMode="auto">
          <a:xfrm>
            <a:off x="7391400" y="3352800"/>
            <a:ext cx="1371600" cy="2219325"/>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of situations</a:t>
            </a:r>
          </a:p>
          <a:p>
            <a:pPr fontAlgn="base">
              <a:spcBef>
                <a:spcPct val="50000"/>
              </a:spcBef>
              <a:spcAft>
                <a:spcPct val="0"/>
              </a:spcAft>
            </a:pPr>
            <a:r>
              <a:rPr lang="en-GB" sz="1400">
                <a:latin typeface="Arial" charset="0"/>
              </a:rPr>
              <a:t>of places</a:t>
            </a:r>
          </a:p>
          <a:p>
            <a:pPr fontAlgn="base">
              <a:spcBef>
                <a:spcPct val="50000"/>
              </a:spcBef>
              <a:spcAft>
                <a:spcPct val="0"/>
              </a:spcAft>
            </a:pPr>
            <a:r>
              <a:rPr lang="en-GB" sz="1400">
                <a:latin typeface="Arial" charset="0"/>
              </a:rPr>
              <a:t>of actions</a:t>
            </a:r>
          </a:p>
          <a:p>
            <a:pPr fontAlgn="base">
              <a:spcBef>
                <a:spcPct val="50000"/>
              </a:spcBef>
              <a:spcAft>
                <a:spcPct val="0"/>
              </a:spcAft>
            </a:pPr>
            <a:r>
              <a:rPr lang="en-GB" sz="1400">
                <a:latin typeface="Arial" charset="0"/>
              </a:rPr>
              <a:t>of thoughts</a:t>
            </a:r>
          </a:p>
          <a:p>
            <a:pPr fontAlgn="base">
              <a:spcBef>
                <a:spcPct val="50000"/>
              </a:spcBef>
              <a:spcAft>
                <a:spcPct val="0"/>
              </a:spcAft>
            </a:pPr>
            <a:r>
              <a:rPr lang="en-GB" sz="1400">
                <a:latin typeface="Arial" charset="0"/>
              </a:rPr>
              <a:t>of feelings</a:t>
            </a:r>
          </a:p>
          <a:p>
            <a:pPr fontAlgn="base">
              <a:spcBef>
                <a:spcPct val="50000"/>
              </a:spcBef>
              <a:spcAft>
                <a:spcPct val="0"/>
              </a:spcAft>
            </a:pPr>
            <a:r>
              <a:rPr lang="en-GB" sz="1400">
                <a:latin typeface="Arial" charset="0"/>
              </a:rPr>
              <a:t>of anticipation</a:t>
            </a:r>
          </a:p>
          <a:p>
            <a:pPr fontAlgn="base">
              <a:spcBef>
                <a:spcPct val="50000"/>
              </a:spcBef>
              <a:spcAft>
                <a:spcPct val="0"/>
              </a:spcAft>
            </a:pPr>
            <a:r>
              <a:rPr lang="en-GB" sz="1400">
                <a:latin typeface="Arial" charset="0"/>
              </a:rPr>
              <a:t>of sleep</a:t>
            </a:r>
          </a:p>
        </p:txBody>
      </p:sp>
      <p:sp>
        <p:nvSpPr>
          <p:cNvPr id="10253" name="Text Box 13"/>
          <p:cNvSpPr txBox="1">
            <a:spLocks noChangeArrowheads="1"/>
          </p:cNvSpPr>
          <p:nvPr/>
        </p:nvSpPr>
        <p:spPr bwMode="auto">
          <a:xfrm>
            <a:off x="6934200" y="5715000"/>
            <a:ext cx="1752600" cy="730250"/>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Problem does not develop into chronic disorder</a:t>
            </a:r>
          </a:p>
        </p:txBody>
      </p:sp>
      <p:sp>
        <p:nvSpPr>
          <p:cNvPr id="10254" name="Text Box 14"/>
          <p:cNvSpPr txBox="1">
            <a:spLocks noChangeArrowheads="1"/>
          </p:cNvSpPr>
          <p:nvPr/>
        </p:nvSpPr>
        <p:spPr bwMode="auto">
          <a:xfrm>
            <a:off x="6019800" y="1905000"/>
            <a:ext cx="2971800" cy="1155700"/>
          </a:xfrm>
          <a:prstGeom prst="rect">
            <a:avLst/>
          </a:prstGeom>
          <a:noFill/>
          <a:ln w="9525">
            <a:noFill/>
            <a:miter lim="800000"/>
            <a:headEnd/>
            <a:tailEnd/>
          </a:ln>
          <a:effectLst/>
        </p:spPr>
        <p:txBody>
          <a:bodyPr>
            <a:spAutoFit/>
          </a:bodyPr>
          <a:lstStyle/>
          <a:p>
            <a:pPr algn="ctr" fontAlgn="base">
              <a:spcBef>
                <a:spcPct val="50000"/>
              </a:spcBef>
              <a:spcAft>
                <a:spcPct val="0"/>
              </a:spcAft>
              <a:tabLst>
                <a:tab pos="1905000" algn="l"/>
              </a:tabLst>
            </a:pPr>
            <a:r>
              <a:rPr lang="en-GB" sz="1400">
                <a:latin typeface="Arial" charset="0"/>
              </a:rPr>
              <a:t>fear</a:t>
            </a:r>
          </a:p>
          <a:p>
            <a:pPr fontAlgn="base">
              <a:spcBef>
                <a:spcPct val="50000"/>
              </a:spcBef>
              <a:spcAft>
                <a:spcPct val="0"/>
              </a:spcAft>
              <a:tabLst>
                <a:tab pos="1905000" algn="l"/>
              </a:tabLst>
            </a:pPr>
            <a:r>
              <a:rPr lang="en-GB" sz="1400">
                <a:latin typeface="Arial" charset="0"/>
              </a:rPr>
              <a:t>bodily	       more</a:t>
            </a:r>
            <a:br>
              <a:rPr lang="en-GB" sz="1400">
                <a:latin typeface="Arial" charset="0"/>
              </a:rPr>
            </a:br>
            <a:r>
              <a:rPr lang="en-GB" sz="1400">
                <a:latin typeface="Arial" charset="0"/>
              </a:rPr>
              <a:t>sensations	sensations</a:t>
            </a:r>
          </a:p>
          <a:p>
            <a:pPr algn="ctr" fontAlgn="base">
              <a:spcBef>
                <a:spcPct val="50000"/>
              </a:spcBef>
              <a:spcAft>
                <a:spcPct val="0"/>
              </a:spcAft>
              <a:tabLst>
                <a:tab pos="1905000" algn="l"/>
              </a:tabLst>
            </a:pPr>
            <a:r>
              <a:rPr lang="en-GB" sz="1400">
                <a:latin typeface="Arial" charset="0"/>
              </a:rPr>
              <a:t>fear</a:t>
            </a:r>
          </a:p>
        </p:txBody>
      </p:sp>
      <p:sp>
        <p:nvSpPr>
          <p:cNvPr id="10255" name="Text Box 15"/>
          <p:cNvSpPr txBox="1">
            <a:spLocks noChangeArrowheads="1"/>
          </p:cNvSpPr>
          <p:nvPr/>
        </p:nvSpPr>
        <p:spPr bwMode="auto">
          <a:xfrm>
            <a:off x="70104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Secondary</a:t>
            </a:r>
            <a:br>
              <a:rPr lang="en-GB" sz="1400">
                <a:latin typeface="Arial" charset="0"/>
              </a:rPr>
            </a:br>
            <a:r>
              <a:rPr lang="en-GB" sz="1400">
                <a:latin typeface="Arial" charset="0"/>
              </a:rPr>
              <a:t>reactions</a:t>
            </a:r>
          </a:p>
        </p:txBody>
      </p:sp>
      <p:sp>
        <p:nvSpPr>
          <p:cNvPr id="10256" name="Arc 16"/>
          <p:cNvSpPr>
            <a:spLocks/>
          </p:cNvSpPr>
          <p:nvPr/>
        </p:nvSpPr>
        <p:spPr bwMode="auto">
          <a:xfrm rot="10800000" flipV="1">
            <a:off x="6781800" y="20574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10257" name="Arc 17"/>
          <p:cNvSpPr>
            <a:spLocks/>
          </p:cNvSpPr>
          <p:nvPr/>
        </p:nvSpPr>
        <p:spPr bwMode="auto">
          <a:xfrm rot="15684527" flipV="1">
            <a:off x="7810500" y="20955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10258" name="Arc 18"/>
          <p:cNvSpPr>
            <a:spLocks/>
          </p:cNvSpPr>
          <p:nvPr/>
        </p:nvSpPr>
        <p:spPr bwMode="auto">
          <a:xfrm rot="4027698" flipV="1">
            <a:off x="6819900" y="27051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10259" name="Arc 19"/>
          <p:cNvSpPr>
            <a:spLocks/>
          </p:cNvSpPr>
          <p:nvPr/>
        </p:nvSpPr>
        <p:spPr bwMode="auto">
          <a:xfrm rot="534429" flipV="1">
            <a:off x="7772400" y="26670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10260" name="Text Box 20"/>
          <p:cNvSpPr txBox="1">
            <a:spLocks noChangeArrowheads="1"/>
          </p:cNvSpPr>
          <p:nvPr/>
        </p:nvSpPr>
        <p:spPr bwMode="auto">
          <a:xfrm>
            <a:off x="6248400" y="3886200"/>
            <a:ext cx="1066800" cy="304800"/>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avoidance</a:t>
            </a:r>
          </a:p>
        </p:txBody>
      </p:sp>
      <p:sp>
        <p:nvSpPr>
          <p:cNvPr id="10261" name="Line 21"/>
          <p:cNvSpPr>
            <a:spLocks noChangeShapeType="1"/>
          </p:cNvSpPr>
          <p:nvPr/>
        </p:nvSpPr>
        <p:spPr bwMode="auto">
          <a:xfrm>
            <a:off x="1447800" y="5105400"/>
            <a:ext cx="381000" cy="0"/>
          </a:xfrm>
          <a:prstGeom prst="line">
            <a:avLst/>
          </a:prstGeom>
          <a:noFill/>
          <a:ln w="19050">
            <a:solidFill>
              <a:schemeClr val="tx1"/>
            </a:solidFill>
            <a:round/>
            <a:headEnd/>
            <a:tailEnd type="triangle" w="med" len="med"/>
          </a:ln>
          <a:effectLst/>
        </p:spPr>
        <p:txBody>
          <a:bodyPr/>
          <a:lstStyle/>
          <a:p>
            <a:endParaRPr lang="en-GB"/>
          </a:p>
        </p:txBody>
      </p:sp>
      <p:sp>
        <p:nvSpPr>
          <p:cNvPr id="10262" name="Line 22"/>
          <p:cNvSpPr>
            <a:spLocks noChangeShapeType="1"/>
          </p:cNvSpPr>
          <p:nvPr/>
        </p:nvSpPr>
        <p:spPr bwMode="auto">
          <a:xfrm>
            <a:off x="2895600" y="5105400"/>
            <a:ext cx="381000" cy="0"/>
          </a:xfrm>
          <a:prstGeom prst="line">
            <a:avLst/>
          </a:prstGeom>
          <a:noFill/>
          <a:ln w="19050">
            <a:solidFill>
              <a:schemeClr val="tx1"/>
            </a:solidFill>
            <a:round/>
            <a:headEnd/>
            <a:tailEnd type="triangle" w="med" len="med"/>
          </a:ln>
          <a:effectLst/>
        </p:spPr>
        <p:txBody>
          <a:bodyPr/>
          <a:lstStyle/>
          <a:p>
            <a:endParaRPr lang="en-GB"/>
          </a:p>
        </p:txBody>
      </p:sp>
      <p:sp>
        <p:nvSpPr>
          <p:cNvPr id="10263" name="Line 23"/>
          <p:cNvSpPr>
            <a:spLocks noChangeShapeType="1"/>
          </p:cNvSpPr>
          <p:nvPr/>
        </p:nvSpPr>
        <p:spPr bwMode="auto">
          <a:xfrm flipV="1">
            <a:off x="4191000" y="4572000"/>
            <a:ext cx="838200" cy="381000"/>
          </a:xfrm>
          <a:prstGeom prst="line">
            <a:avLst/>
          </a:prstGeom>
          <a:noFill/>
          <a:ln w="19050">
            <a:solidFill>
              <a:schemeClr val="tx1"/>
            </a:solidFill>
            <a:round/>
            <a:headEnd/>
            <a:tailEnd type="triangle" w="med" len="med"/>
          </a:ln>
          <a:effectLst/>
        </p:spPr>
        <p:txBody>
          <a:bodyPr/>
          <a:lstStyle/>
          <a:p>
            <a:endParaRPr lang="en-GB"/>
          </a:p>
        </p:txBody>
      </p:sp>
      <p:sp>
        <p:nvSpPr>
          <p:cNvPr id="10264" name="Line 24"/>
          <p:cNvSpPr>
            <a:spLocks noChangeShapeType="1"/>
          </p:cNvSpPr>
          <p:nvPr/>
        </p:nvSpPr>
        <p:spPr bwMode="auto">
          <a:xfrm>
            <a:off x="4191000" y="5105400"/>
            <a:ext cx="685800" cy="685800"/>
          </a:xfrm>
          <a:prstGeom prst="line">
            <a:avLst/>
          </a:prstGeom>
          <a:noFill/>
          <a:ln w="19050">
            <a:solidFill>
              <a:schemeClr val="tx1"/>
            </a:solidFill>
            <a:round/>
            <a:headEnd/>
            <a:tailEnd type="triangle" w="med" len="med"/>
          </a:ln>
          <a:effectLst/>
        </p:spPr>
        <p:txBody>
          <a:bodyPr/>
          <a:lstStyle/>
          <a:p>
            <a:endParaRPr lang="en-GB"/>
          </a:p>
        </p:txBody>
      </p:sp>
      <p:sp>
        <p:nvSpPr>
          <p:cNvPr id="10265" name="Line 25"/>
          <p:cNvSpPr>
            <a:spLocks noChangeShapeType="1"/>
          </p:cNvSpPr>
          <p:nvPr/>
        </p:nvSpPr>
        <p:spPr bwMode="auto">
          <a:xfrm flipV="1">
            <a:off x="5715000" y="3048000"/>
            <a:ext cx="838200" cy="838200"/>
          </a:xfrm>
          <a:prstGeom prst="line">
            <a:avLst/>
          </a:prstGeom>
          <a:noFill/>
          <a:ln w="19050">
            <a:solidFill>
              <a:schemeClr val="tx1"/>
            </a:solidFill>
            <a:round/>
            <a:headEnd/>
            <a:tailEnd type="triangle" w="med" len="med"/>
          </a:ln>
          <a:effectLst/>
        </p:spPr>
        <p:txBody>
          <a:bodyPr/>
          <a:lstStyle/>
          <a:p>
            <a:endParaRPr lang="en-GB"/>
          </a:p>
        </p:txBody>
      </p:sp>
      <p:sp>
        <p:nvSpPr>
          <p:cNvPr id="10266" name="Line 26"/>
          <p:cNvSpPr>
            <a:spLocks noChangeShapeType="1"/>
          </p:cNvSpPr>
          <p:nvPr/>
        </p:nvSpPr>
        <p:spPr bwMode="auto">
          <a:xfrm>
            <a:off x="5715000" y="4038600"/>
            <a:ext cx="533400" cy="0"/>
          </a:xfrm>
          <a:prstGeom prst="line">
            <a:avLst/>
          </a:prstGeom>
          <a:noFill/>
          <a:ln w="19050">
            <a:solidFill>
              <a:schemeClr val="tx1"/>
            </a:solidFill>
            <a:round/>
            <a:headEnd/>
            <a:tailEnd type="triangle" w="med" len="med"/>
          </a:ln>
          <a:effectLst/>
        </p:spPr>
        <p:txBody>
          <a:bodyPr/>
          <a:lstStyle/>
          <a:p>
            <a:endParaRPr lang="en-GB"/>
          </a:p>
        </p:txBody>
      </p:sp>
      <p:sp>
        <p:nvSpPr>
          <p:cNvPr id="10267" name="Line 27"/>
          <p:cNvSpPr>
            <a:spLocks noChangeShapeType="1"/>
          </p:cNvSpPr>
          <p:nvPr/>
        </p:nvSpPr>
        <p:spPr bwMode="auto">
          <a:xfrm>
            <a:off x="36576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10268" name="Line 28"/>
          <p:cNvSpPr>
            <a:spLocks noChangeShapeType="1"/>
          </p:cNvSpPr>
          <p:nvPr/>
        </p:nvSpPr>
        <p:spPr bwMode="auto">
          <a:xfrm>
            <a:off x="5105400" y="1752600"/>
            <a:ext cx="0" cy="19050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10269" name="Line 29"/>
          <p:cNvSpPr>
            <a:spLocks noChangeShapeType="1"/>
          </p:cNvSpPr>
          <p:nvPr/>
        </p:nvSpPr>
        <p:spPr bwMode="auto">
          <a:xfrm>
            <a:off x="9144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10270" name="Line 30"/>
          <p:cNvSpPr>
            <a:spLocks noChangeShapeType="1"/>
          </p:cNvSpPr>
          <p:nvPr/>
        </p:nvSpPr>
        <p:spPr bwMode="auto">
          <a:xfrm>
            <a:off x="22860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10272" name="Line 32"/>
          <p:cNvSpPr>
            <a:spLocks noChangeShapeType="1"/>
          </p:cNvSpPr>
          <p:nvPr/>
        </p:nvSpPr>
        <p:spPr bwMode="auto">
          <a:xfrm>
            <a:off x="5715000" y="6019800"/>
            <a:ext cx="1219200" cy="0"/>
          </a:xfrm>
          <a:prstGeom prst="line">
            <a:avLst/>
          </a:prstGeom>
          <a:noFill/>
          <a:ln w="19050">
            <a:solidFill>
              <a:schemeClr val="tx1"/>
            </a:solidFill>
            <a:round/>
            <a:headEnd/>
            <a:tailEnd type="triangle" w="med" len="med"/>
          </a:ln>
          <a:effectLst/>
        </p:spPr>
        <p:txBody>
          <a:bodyPr/>
          <a:lstStyle/>
          <a:p>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descr="image001"/>
          <p:cNvSpPr txBox="1">
            <a:spLocks noChangeArrowheads="1"/>
          </p:cNvSpPr>
          <p:nvPr/>
        </p:nvSpPr>
        <p:spPr bwMode="auto">
          <a:xfrm>
            <a:off x="381000" y="669925"/>
            <a:ext cx="8382000" cy="396875"/>
          </a:xfrm>
          <a:prstGeom prst="rect">
            <a:avLst/>
          </a:prstGeom>
          <a:blipFill dpi="0" rotWithShape="0">
            <a:blip r:embed="rId2"/>
            <a:srcRect/>
            <a:stretch>
              <a:fillRect/>
            </a:stretch>
          </a:blipFill>
          <a:ln w="9525">
            <a:noFill/>
            <a:miter lim="800000"/>
            <a:headEnd/>
            <a:tailEnd/>
          </a:ln>
          <a:effectLst/>
        </p:spPr>
        <p:txBody>
          <a:bodyPr anchor="ctr">
            <a:spAutoFit/>
          </a:bodyPr>
          <a:lstStyle/>
          <a:p>
            <a:pPr algn="ctr" fontAlgn="base">
              <a:spcBef>
                <a:spcPct val="50000"/>
              </a:spcBef>
              <a:spcAft>
                <a:spcPct val="0"/>
              </a:spcAft>
            </a:pPr>
            <a:r>
              <a:rPr lang="en-GB" sz="2000">
                <a:solidFill>
                  <a:schemeClr val="bg1"/>
                </a:solidFill>
                <a:latin typeface="Arial" charset="0"/>
              </a:rPr>
              <a:t>End of presentation Vulnerability Model</a:t>
            </a:r>
          </a:p>
        </p:txBody>
      </p:sp>
      <p:sp>
        <p:nvSpPr>
          <p:cNvPr id="19459" name="Text Box 3" descr="darkerbackground"/>
          <p:cNvSpPr txBox="1">
            <a:spLocks noChangeArrowheads="1"/>
          </p:cNvSpPr>
          <p:nvPr/>
        </p:nvSpPr>
        <p:spPr bwMode="auto">
          <a:xfrm>
            <a:off x="1905000" y="2819400"/>
            <a:ext cx="5334000" cy="457200"/>
          </a:xfrm>
          <a:prstGeom prst="rect">
            <a:avLst/>
          </a:prstGeom>
          <a:blipFill dpi="0" rotWithShape="0">
            <a:blip r:embed="rId3"/>
            <a:srcRect/>
            <a:stretch>
              <a:fillRect/>
            </a:stretch>
          </a:blipFill>
          <a:ln w="9525">
            <a:noFill/>
            <a:miter lim="800000"/>
            <a:headEnd/>
            <a:tailEnd/>
          </a:ln>
          <a:effectLst/>
        </p:spPr>
        <p:txBody>
          <a:bodyPr>
            <a:spAutoFit/>
          </a:bodyPr>
          <a:lstStyle/>
          <a:p>
            <a:pPr algn="ctr" fontAlgn="base">
              <a:spcBef>
                <a:spcPct val="50000"/>
              </a:spcBef>
              <a:spcAft>
                <a:spcPct val="0"/>
              </a:spcAft>
            </a:pPr>
            <a:r>
              <a:rPr lang="en-GB" sz="2400" b="1">
                <a:solidFill>
                  <a:schemeClr val="bg1"/>
                </a:solidFill>
                <a:latin typeface="Arial" charset="0"/>
              </a:rPr>
              <a:t>Click below to return to main page</a:t>
            </a:r>
          </a:p>
        </p:txBody>
      </p:sp>
      <p:pic>
        <p:nvPicPr>
          <p:cNvPr id="19460" name="Picture 4" descr="j0174009">
            <a:hlinkClick r:id="rId4" action="ppaction://hlinkfile"/>
          </p:cNvPr>
          <p:cNvPicPr>
            <a:picLocks noChangeAspect="1" noChangeArrowheads="1" noCrop="1"/>
          </p:cNvPicPr>
          <p:nvPr/>
        </p:nvPicPr>
        <p:blipFill>
          <a:blip r:embed="rId5"/>
          <a:srcRect/>
          <a:stretch>
            <a:fillRect/>
          </a:stretch>
        </p:blipFill>
        <p:spPr bwMode="auto">
          <a:xfrm>
            <a:off x="3733800" y="4038600"/>
            <a:ext cx="1600200" cy="1600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descr="image001"/>
          <p:cNvSpPr txBox="1">
            <a:spLocks noChangeArrowheads="1"/>
          </p:cNvSpPr>
          <p:nvPr/>
        </p:nvSpPr>
        <p:spPr bwMode="auto">
          <a:xfrm>
            <a:off x="381000" y="381000"/>
            <a:ext cx="8382000" cy="396875"/>
          </a:xfrm>
          <a:prstGeom prst="rect">
            <a:avLst/>
          </a:prstGeom>
          <a:blipFill dpi="0" rotWithShape="0">
            <a:blip r:embed="rId2"/>
            <a:srcRect/>
            <a:stretch>
              <a:fillRect/>
            </a:stretch>
          </a:blipFill>
          <a:ln w="9525">
            <a:noFill/>
            <a:miter lim="800000"/>
            <a:headEnd/>
            <a:tailEnd/>
          </a:ln>
          <a:effectLst/>
        </p:spPr>
        <p:txBody>
          <a:bodyPr>
            <a:spAutoFit/>
          </a:bodyPr>
          <a:lstStyle/>
          <a:p>
            <a:pPr fontAlgn="base">
              <a:spcBef>
                <a:spcPct val="50000"/>
              </a:spcBef>
              <a:spcAft>
                <a:spcPct val="0"/>
              </a:spcAft>
            </a:pPr>
            <a:r>
              <a:rPr lang="en-GB" sz="2000">
                <a:solidFill>
                  <a:schemeClr val="bg1"/>
                </a:solidFill>
                <a:latin typeface="Tahoma" pitchFamily="34" charset="0"/>
              </a:rPr>
              <a:t>A vulnerability model to explain the occurrence of the first panic attack</a:t>
            </a:r>
          </a:p>
        </p:txBody>
      </p:sp>
      <p:sp>
        <p:nvSpPr>
          <p:cNvPr id="4101" name="Text Box 5"/>
          <p:cNvSpPr txBox="1">
            <a:spLocks noChangeArrowheads="1"/>
          </p:cNvSpPr>
          <p:nvPr/>
        </p:nvSpPr>
        <p:spPr bwMode="auto">
          <a:xfrm>
            <a:off x="28194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Start of problem</a:t>
            </a:r>
          </a:p>
        </p:txBody>
      </p:sp>
      <p:sp>
        <p:nvSpPr>
          <p:cNvPr id="4102" name="Text Box 6"/>
          <p:cNvSpPr txBox="1">
            <a:spLocks noChangeArrowheads="1"/>
          </p:cNvSpPr>
          <p:nvPr/>
        </p:nvSpPr>
        <p:spPr bwMode="auto">
          <a:xfrm>
            <a:off x="39624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How problem construed</a:t>
            </a:r>
          </a:p>
        </p:txBody>
      </p:sp>
      <p:sp>
        <p:nvSpPr>
          <p:cNvPr id="4105" name="Text Box 9" descr="image001"/>
          <p:cNvSpPr txBox="1">
            <a:spLocks noChangeArrowheads="1"/>
          </p:cNvSpPr>
          <p:nvPr/>
        </p:nvSpPr>
        <p:spPr bwMode="auto">
          <a:xfrm>
            <a:off x="2895600" y="4800600"/>
            <a:ext cx="9144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solidFill>
                  <a:srgbClr val="333399"/>
                </a:solidFill>
                <a:latin typeface="Arial" charset="0"/>
              </a:rPr>
              <a:t>PANIC ATTACK</a:t>
            </a:r>
          </a:p>
        </p:txBody>
      </p:sp>
      <p:sp>
        <p:nvSpPr>
          <p:cNvPr id="4106" name="Text Box 10"/>
          <p:cNvSpPr txBox="1">
            <a:spLocks noChangeArrowheads="1"/>
          </p:cNvSpPr>
          <p:nvPr/>
        </p:nvSpPr>
        <p:spPr bwMode="auto">
          <a:xfrm>
            <a:off x="3886200" y="3810000"/>
            <a:ext cx="1371600" cy="758825"/>
          </a:xfrm>
          <a:prstGeom prst="rect">
            <a:avLst/>
          </a:prstGeom>
          <a:solidFill>
            <a:schemeClr val="folHlink"/>
          </a:solidFill>
          <a:ln w="28575">
            <a:solidFill>
              <a:srgbClr val="990033"/>
            </a:solidFill>
            <a:miter lim="800000"/>
            <a:headEnd/>
            <a:tailEnd/>
          </a:ln>
          <a:effectLst/>
        </p:spPr>
        <p:txBody>
          <a:bodyPr>
            <a:spAutoFit/>
          </a:bodyPr>
          <a:lstStyle/>
          <a:p>
            <a:pPr algn="ctr" fontAlgn="base">
              <a:spcBef>
                <a:spcPct val="50000"/>
              </a:spcBef>
              <a:spcAft>
                <a:spcPct val="0"/>
              </a:spcAft>
            </a:pPr>
            <a:r>
              <a:rPr lang="en-GB" sz="1400" b="1">
                <a:solidFill>
                  <a:schemeClr val="tx2"/>
                </a:solidFill>
                <a:latin typeface="Arial" charset="0"/>
              </a:rPr>
              <a:t>APPRAISED AS DANGEROUS</a:t>
            </a:r>
          </a:p>
        </p:txBody>
      </p:sp>
      <p:sp>
        <p:nvSpPr>
          <p:cNvPr id="4119" name="Line 23"/>
          <p:cNvSpPr>
            <a:spLocks noChangeShapeType="1"/>
          </p:cNvSpPr>
          <p:nvPr/>
        </p:nvSpPr>
        <p:spPr bwMode="auto">
          <a:xfrm flipV="1">
            <a:off x="3810000" y="4572000"/>
            <a:ext cx="762000" cy="381000"/>
          </a:xfrm>
          <a:prstGeom prst="line">
            <a:avLst/>
          </a:prstGeom>
          <a:noFill/>
          <a:ln w="19050">
            <a:solidFill>
              <a:schemeClr val="tx1"/>
            </a:solidFill>
            <a:round/>
            <a:headEnd/>
            <a:tailEnd type="triangle" w="med" len="med"/>
          </a:ln>
          <a:effectLst/>
        </p:spPr>
        <p:txBody>
          <a:bodyPr/>
          <a:lstStyle/>
          <a:p>
            <a:endParaRPr lang="en-GB"/>
          </a:p>
        </p:txBody>
      </p:sp>
      <p:sp>
        <p:nvSpPr>
          <p:cNvPr id="4123" name="Line 27"/>
          <p:cNvSpPr>
            <a:spLocks noChangeShapeType="1"/>
          </p:cNvSpPr>
          <p:nvPr/>
        </p:nvSpPr>
        <p:spPr bwMode="auto">
          <a:xfrm>
            <a:off x="33528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4124" name="Line 28"/>
          <p:cNvSpPr>
            <a:spLocks noChangeShapeType="1"/>
          </p:cNvSpPr>
          <p:nvPr/>
        </p:nvSpPr>
        <p:spPr bwMode="auto">
          <a:xfrm>
            <a:off x="4648200" y="1752600"/>
            <a:ext cx="0" cy="19050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4127" name="AutoShape 31"/>
          <p:cNvSpPr>
            <a:spLocks noChangeArrowheads="1"/>
          </p:cNvSpPr>
          <p:nvPr/>
        </p:nvSpPr>
        <p:spPr bwMode="auto">
          <a:xfrm>
            <a:off x="4724400" y="914400"/>
            <a:ext cx="4343400" cy="3124200"/>
          </a:xfrm>
          <a:prstGeom prst="wedgeEllipseCallout">
            <a:avLst>
              <a:gd name="adj1" fmla="val -35963"/>
              <a:gd name="adj2" fmla="val 60977"/>
            </a:avLst>
          </a:prstGeom>
          <a:solidFill>
            <a:srgbClr val="C0C0C0"/>
          </a:solidFill>
          <a:ln w="28575">
            <a:solidFill>
              <a:srgbClr val="800000"/>
            </a:solidFill>
            <a:miter lim="800000"/>
            <a:headEnd/>
            <a:tailEnd/>
          </a:ln>
          <a:effectLst/>
        </p:spPr>
        <p:txBody>
          <a:bodyPr lIns="18000" tIns="10800" rIns="18000" bIns="10800"/>
          <a:lstStyle/>
          <a:p>
            <a:pPr algn="ctr" fontAlgn="base">
              <a:spcBef>
                <a:spcPct val="0"/>
              </a:spcBef>
              <a:spcAft>
                <a:spcPct val="0"/>
              </a:spcAft>
            </a:pPr>
            <a:r>
              <a:rPr lang="en-GB" sz="1600" b="1">
                <a:solidFill>
                  <a:schemeClr val="tx2"/>
                </a:solidFill>
                <a:latin typeface="Arial" charset="0"/>
              </a:rPr>
              <a:t>It is not surprising that many people are caught off guard by panic attacks.  Having never experienced anything like this before, they regard them as dangerous, catastrophic, a risk to health and completely baffling.  They become afraid and preoccupied with having another attack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descr="image001"/>
          <p:cNvSpPr txBox="1">
            <a:spLocks noChangeArrowheads="1"/>
          </p:cNvSpPr>
          <p:nvPr/>
        </p:nvSpPr>
        <p:spPr bwMode="auto">
          <a:xfrm>
            <a:off x="381000" y="381000"/>
            <a:ext cx="8382000" cy="396875"/>
          </a:xfrm>
          <a:prstGeom prst="rect">
            <a:avLst/>
          </a:prstGeom>
          <a:blipFill dpi="0" rotWithShape="0">
            <a:blip r:embed="rId2"/>
            <a:srcRect/>
            <a:stretch>
              <a:fillRect/>
            </a:stretch>
          </a:blipFill>
          <a:ln w="9525">
            <a:noFill/>
            <a:miter lim="800000"/>
            <a:headEnd/>
            <a:tailEnd/>
          </a:ln>
          <a:effectLst/>
        </p:spPr>
        <p:txBody>
          <a:bodyPr>
            <a:spAutoFit/>
          </a:bodyPr>
          <a:lstStyle/>
          <a:p>
            <a:pPr fontAlgn="base">
              <a:spcBef>
                <a:spcPct val="50000"/>
              </a:spcBef>
              <a:spcAft>
                <a:spcPct val="0"/>
              </a:spcAft>
            </a:pPr>
            <a:r>
              <a:rPr lang="en-GB" sz="2000">
                <a:solidFill>
                  <a:schemeClr val="bg1"/>
                </a:solidFill>
                <a:latin typeface="Tahoma" pitchFamily="34" charset="0"/>
              </a:rPr>
              <a:t>A vulnerability model to explain the occurrence of the first panic attack</a:t>
            </a:r>
          </a:p>
        </p:txBody>
      </p:sp>
      <p:sp>
        <p:nvSpPr>
          <p:cNvPr id="5125" name="Text Box 5"/>
          <p:cNvSpPr txBox="1">
            <a:spLocks noChangeArrowheads="1"/>
          </p:cNvSpPr>
          <p:nvPr/>
        </p:nvSpPr>
        <p:spPr bwMode="auto">
          <a:xfrm>
            <a:off x="32766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Start of problem</a:t>
            </a:r>
          </a:p>
        </p:txBody>
      </p:sp>
      <p:sp>
        <p:nvSpPr>
          <p:cNvPr id="5126" name="Text Box 6"/>
          <p:cNvSpPr txBox="1">
            <a:spLocks noChangeArrowheads="1"/>
          </p:cNvSpPr>
          <p:nvPr/>
        </p:nvSpPr>
        <p:spPr bwMode="auto">
          <a:xfrm>
            <a:off x="44196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How problem construed</a:t>
            </a:r>
          </a:p>
        </p:txBody>
      </p:sp>
      <p:sp>
        <p:nvSpPr>
          <p:cNvPr id="5129" name="Text Box 9" descr="image001"/>
          <p:cNvSpPr txBox="1">
            <a:spLocks noChangeArrowheads="1"/>
          </p:cNvSpPr>
          <p:nvPr/>
        </p:nvSpPr>
        <p:spPr bwMode="auto">
          <a:xfrm>
            <a:off x="3581400" y="4800600"/>
            <a:ext cx="9144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PANIC ATTACK</a:t>
            </a:r>
          </a:p>
        </p:txBody>
      </p:sp>
      <p:sp>
        <p:nvSpPr>
          <p:cNvPr id="5130" name="Text Box 10"/>
          <p:cNvSpPr txBox="1">
            <a:spLocks noChangeArrowheads="1"/>
          </p:cNvSpPr>
          <p:nvPr/>
        </p:nvSpPr>
        <p:spPr bwMode="auto">
          <a:xfrm>
            <a:off x="4343400" y="3810000"/>
            <a:ext cx="16002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DANGEROUS</a:t>
            </a:r>
          </a:p>
        </p:txBody>
      </p:sp>
      <p:sp>
        <p:nvSpPr>
          <p:cNvPr id="5131" name="Text Box 11"/>
          <p:cNvSpPr txBox="1">
            <a:spLocks noChangeArrowheads="1"/>
          </p:cNvSpPr>
          <p:nvPr/>
        </p:nvSpPr>
        <p:spPr bwMode="auto">
          <a:xfrm>
            <a:off x="4495800" y="5797550"/>
            <a:ext cx="1371600" cy="546100"/>
          </a:xfrm>
          <a:prstGeom prst="rect">
            <a:avLst/>
          </a:prstGeom>
          <a:solidFill>
            <a:schemeClr val="folHlink"/>
          </a:solidFill>
          <a:ln w="28575">
            <a:solidFill>
              <a:srgbClr val="800000"/>
            </a:solidFill>
            <a:miter lim="800000"/>
            <a:headEnd/>
            <a:tailEnd/>
          </a:ln>
          <a:effectLst/>
        </p:spPr>
        <p:txBody>
          <a:bodyPr>
            <a:spAutoFit/>
          </a:bodyPr>
          <a:lstStyle/>
          <a:p>
            <a:pPr algn="ctr" fontAlgn="base">
              <a:spcBef>
                <a:spcPct val="50000"/>
              </a:spcBef>
              <a:spcAft>
                <a:spcPct val="0"/>
              </a:spcAft>
            </a:pPr>
            <a:r>
              <a:rPr lang="en-GB" sz="1400" b="1">
                <a:solidFill>
                  <a:schemeClr val="tx2"/>
                </a:solidFill>
                <a:latin typeface="Arial" charset="0"/>
              </a:rPr>
              <a:t>APPRAISED</a:t>
            </a:r>
            <a:r>
              <a:rPr lang="en-GB" sz="1400" b="1">
                <a:solidFill>
                  <a:srgbClr val="339966"/>
                </a:solidFill>
                <a:latin typeface="Arial" charset="0"/>
              </a:rPr>
              <a:t> </a:t>
            </a:r>
            <a:r>
              <a:rPr lang="en-GB" sz="1400" b="1">
                <a:solidFill>
                  <a:schemeClr val="tx2"/>
                </a:solidFill>
                <a:latin typeface="Arial" charset="0"/>
              </a:rPr>
              <a:t>AS SAFE</a:t>
            </a:r>
          </a:p>
        </p:txBody>
      </p:sp>
      <p:sp>
        <p:nvSpPr>
          <p:cNvPr id="5143" name="Line 23"/>
          <p:cNvSpPr>
            <a:spLocks noChangeShapeType="1"/>
          </p:cNvSpPr>
          <p:nvPr/>
        </p:nvSpPr>
        <p:spPr bwMode="auto">
          <a:xfrm flipV="1">
            <a:off x="4495800" y="4343400"/>
            <a:ext cx="609600" cy="609600"/>
          </a:xfrm>
          <a:prstGeom prst="line">
            <a:avLst/>
          </a:prstGeom>
          <a:noFill/>
          <a:ln w="19050">
            <a:solidFill>
              <a:schemeClr val="tx1"/>
            </a:solidFill>
            <a:round/>
            <a:headEnd/>
            <a:tailEnd type="triangle" w="med" len="med"/>
          </a:ln>
          <a:effectLst/>
        </p:spPr>
        <p:txBody>
          <a:bodyPr/>
          <a:lstStyle/>
          <a:p>
            <a:endParaRPr lang="en-GB"/>
          </a:p>
        </p:txBody>
      </p:sp>
      <p:sp>
        <p:nvSpPr>
          <p:cNvPr id="5144" name="Line 24"/>
          <p:cNvSpPr>
            <a:spLocks noChangeShapeType="1"/>
          </p:cNvSpPr>
          <p:nvPr/>
        </p:nvSpPr>
        <p:spPr bwMode="auto">
          <a:xfrm>
            <a:off x="4495800" y="5105400"/>
            <a:ext cx="685800" cy="685800"/>
          </a:xfrm>
          <a:prstGeom prst="line">
            <a:avLst/>
          </a:prstGeom>
          <a:noFill/>
          <a:ln w="19050">
            <a:solidFill>
              <a:schemeClr val="tx1"/>
            </a:solidFill>
            <a:round/>
            <a:headEnd/>
            <a:tailEnd type="triangle" w="med" len="med"/>
          </a:ln>
          <a:effectLst/>
        </p:spPr>
        <p:txBody>
          <a:bodyPr/>
          <a:lstStyle/>
          <a:p>
            <a:endParaRPr lang="en-GB"/>
          </a:p>
        </p:txBody>
      </p:sp>
      <p:sp>
        <p:nvSpPr>
          <p:cNvPr id="5147" name="Line 27"/>
          <p:cNvSpPr>
            <a:spLocks noChangeShapeType="1"/>
          </p:cNvSpPr>
          <p:nvPr/>
        </p:nvSpPr>
        <p:spPr bwMode="auto">
          <a:xfrm>
            <a:off x="38100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5148" name="Line 28"/>
          <p:cNvSpPr>
            <a:spLocks noChangeShapeType="1"/>
          </p:cNvSpPr>
          <p:nvPr/>
        </p:nvSpPr>
        <p:spPr bwMode="auto">
          <a:xfrm>
            <a:off x="5105400" y="1752600"/>
            <a:ext cx="0" cy="19050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5152" name="Text Box 32"/>
          <p:cNvSpPr txBox="1">
            <a:spLocks noChangeArrowheads="1"/>
          </p:cNvSpPr>
          <p:nvPr/>
        </p:nvSpPr>
        <p:spPr bwMode="auto">
          <a:xfrm>
            <a:off x="6858000" y="5715000"/>
            <a:ext cx="1752600" cy="730250"/>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b="1">
                <a:solidFill>
                  <a:schemeClr val="tx2"/>
                </a:solidFill>
                <a:latin typeface="Arial" charset="0"/>
              </a:rPr>
              <a:t>Problem does not develop into chronic disorder</a:t>
            </a:r>
          </a:p>
        </p:txBody>
      </p:sp>
      <p:sp>
        <p:nvSpPr>
          <p:cNvPr id="5153" name="Line 33"/>
          <p:cNvSpPr>
            <a:spLocks noChangeShapeType="1"/>
          </p:cNvSpPr>
          <p:nvPr/>
        </p:nvSpPr>
        <p:spPr bwMode="auto">
          <a:xfrm>
            <a:off x="5867400" y="6096000"/>
            <a:ext cx="914400" cy="0"/>
          </a:xfrm>
          <a:prstGeom prst="line">
            <a:avLst/>
          </a:prstGeom>
          <a:noFill/>
          <a:ln w="19050">
            <a:solidFill>
              <a:schemeClr val="tx1"/>
            </a:solidFill>
            <a:round/>
            <a:headEnd/>
            <a:tailEnd type="triangle" w="med" len="med"/>
          </a:ln>
          <a:effectLst/>
        </p:spPr>
        <p:txBody>
          <a:bodyPr/>
          <a:lstStyle/>
          <a:p>
            <a:endParaRPr lang="en-GB"/>
          </a:p>
        </p:txBody>
      </p:sp>
      <p:sp>
        <p:nvSpPr>
          <p:cNvPr id="5156" name="AutoShape 36"/>
          <p:cNvSpPr>
            <a:spLocks noChangeArrowheads="1"/>
          </p:cNvSpPr>
          <p:nvPr/>
        </p:nvSpPr>
        <p:spPr bwMode="auto">
          <a:xfrm>
            <a:off x="228600" y="1447800"/>
            <a:ext cx="3048000" cy="3733800"/>
          </a:xfrm>
          <a:prstGeom prst="wedgeEllipseCallout">
            <a:avLst>
              <a:gd name="adj1" fmla="val 88125"/>
              <a:gd name="adj2" fmla="val 65222"/>
            </a:avLst>
          </a:prstGeom>
          <a:solidFill>
            <a:schemeClr val="folHlink"/>
          </a:solidFill>
          <a:ln w="28575">
            <a:solidFill>
              <a:srgbClr val="800000"/>
            </a:solidFill>
            <a:miter lim="800000"/>
            <a:headEnd/>
            <a:tailEnd/>
          </a:ln>
          <a:effectLst/>
        </p:spPr>
        <p:txBody>
          <a:bodyPr/>
          <a:lstStyle/>
          <a:p>
            <a:pPr algn="ctr" fontAlgn="base">
              <a:spcBef>
                <a:spcPct val="0"/>
              </a:spcBef>
              <a:spcAft>
                <a:spcPct val="0"/>
              </a:spcAft>
            </a:pPr>
            <a:r>
              <a:rPr lang="en-GB" sz="1600" b="1">
                <a:solidFill>
                  <a:schemeClr val="tx2"/>
                </a:solidFill>
                <a:latin typeface="Arial" charset="0"/>
              </a:rPr>
              <a:t>If they regard the panics as normal, safe, ‘just one of those things’, they don’t go on to develop long term secondary complications, though the panic attacks themselves may continue for a while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descr="image001"/>
          <p:cNvSpPr txBox="1">
            <a:spLocks noChangeArrowheads="1"/>
          </p:cNvSpPr>
          <p:nvPr/>
        </p:nvSpPr>
        <p:spPr bwMode="auto">
          <a:xfrm>
            <a:off x="381000" y="381000"/>
            <a:ext cx="8382000" cy="396875"/>
          </a:xfrm>
          <a:prstGeom prst="rect">
            <a:avLst/>
          </a:prstGeom>
          <a:blipFill dpi="0" rotWithShape="0">
            <a:blip r:embed="rId2"/>
            <a:srcRect/>
            <a:stretch>
              <a:fillRect/>
            </a:stretch>
          </a:blipFill>
          <a:ln w="9525">
            <a:noFill/>
            <a:miter lim="800000"/>
            <a:headEnd/>
            <a:tailEnd/>
          </a:ln>
          <a:effectLst/>
        </p:spPr>
        <p:txBody>
          <a:bodyPr>
            <a:spAutoFit/>
          </a:bodyPr>
          <a:lstStyle/>
          <a:p>
            <a:pPr fontAlgn="base">
              <a:spcBef>
                <a:spcPct val="50000"/>
              </a:spcBef>
              <a:spcAft>
                <a:spcPct val="0"/>
              </a:spcAft>
            </a:pPr>
            <a:r>
              <a:rPr lang="en-GB" sz="2000">
                <a:solidFill>
                  <a:schemeClr val="bg1"/>
                </a:solidFill>
                <a:latin typeface="Tahoma" pitchFamily="34" charset="0"/>
              </a:rPr>
              <a:t>A vulnerability model to explain the occurrence of the first panic attack</a:t>
            </a:r>
          </a:p>
        </p:txBody>
      </p:sp>
      <p:sp>
        <p:nvSpPr>
          <p:cNvPr id="3077" name="Text Box 5"/>
          <p:cNvSpPr txBox="1">
            <a:spLocks noChangeArrowheads="1"/>
          </p:cNvSpPr>
          <p:nvPr/>
        </p:nvSpPr>
        <p:spPr bwMode="auto">
          <a:xfrm>
            <a:off x="31242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Tahoma" pitchFamily="34" charset="0"/>
              </a:rPr>
              <a:t>Start of problem</a:t>
            </a:r>
          </a:p>
        </p:txBody>
      </p:sp>
      <p:sp>
        <p:nvSpPr>
          <p:cNvPr id="3078" name="Text Box 6"/>
          <p:cNvSpPr txBox="1">
            <a:spLocks noChangeArrowheads="1"/>
          </p:cNvSpPr>
          <p:nvPr/>
        </p:nvSpPr>
        <p:spPr bwMode="auto">
          <a:xfrm>
            <a:off x="44196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Tahoma" pitchFamily="34" charset="0"/>
              </a:rPr>
              <a:t>How problem construed</a:t>
            </a:r>
          </a:p>
        </p:txBody>
      </p:sp>
      <p:sp>
        <p:nvSpPr>
          <p:cNvPr id="3081" name="Text Box 9" descr="image001"/>
          <p:cNvSpPr txBox="1">
            <a:spLocks noChangeArrowheads="1"/>
          </p:cNvSpPr>
          <p:nvPr/>
        </p:nvSpPr>
        <p:spPr bwMode="auto">
          <a:xfrm>
            <a:off x="3276600" y="4800600"/>
            <a:ext cx="8382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Tahoma" pitchFamily="34" charset="0"/>
              </a:rPr>
              <a:t>PANIC ATTACK</a:t>
            </a:r>
          </a:p>
        </p:txBody>
      </p:sp>
      <p:sp>
        <p:nvSpPr>
          <p:cNvPr id="3082" name="Text Box 10"/>
          <p:cNvSpPr txBox="1">
            <a:spLocks noChangeArrowheads="1"/>
          </p:cNvSpPr>
          <p:nvPr/>
        </p:nvSpPr>
        <p:spPr bwMode="auto">
          <a:xfrm>
            <a:off x="4343400" y="3733800"/>
            <a:ext cx="1676400" cy="527050"/>
          </a:xfrm>
          <a:prstGeom prst="rect">
            <a:avLst/>
          </a:prstGeom>
          <a:solidFill>
            <a:schemeClr val="folHlink"/>
          </a:solidFill>
          <a:ln w="9525">
            <a:solidFill>
              <a:srgbClr val="800000"/>
            </a:solidFill>
            <a:miter lim="800000"/>
            <a:headEnd/>
            <a:tailEnd/>
          </a:ln>
          <a:effectLst/>
        </p:spPr>
        <p:txBody>
          <a:bodyPr>
            <a:spAutoFit/>
          </a:bodyPr>
          <a:lstStyle/>
          <a:p>
            <a:pPr algn="ctr" fontAlgn="base">
              <a:spcBef>
                <a:spcPct val="50000"/>
              </a:spcBef>
              <a:spcAft>
                <a:spcPct val="0"/>
              </a:spcAft>
            </a:pPr>
            <a:r>
              <a:rPr lang="en-GB" sz="1400" b="1">
                <a:solidFill>
                  <a:schemeClr val="tx2"/>
                </a:solidFill>
                <a:latin typeface="Tahoma" pitchFamily="34" charset="0"/>
              </a:rPr>
              <a:t>APPRAISED AS DANGEROUS</a:t>
            </a:r>
          </a:p>
        </p:txBody>
      </p:sp>
      <p:sp>
        <p:nvSpPr>
          <p:cNvPr id="3083" name="Text Box 11"/>
          <p:cNvSpPr txBox="1">
            <a:spLocks noChangeArrowheads="1"/>
          </p:cNvSpPr>
          <p:nvPr/>
        </p:nvSpPr>
        <p:spPr bwMode="auto">
          <a:xfrm>
            <a:off x="4343400" y="5797550"/>
            <a:ext cx="13716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Tahoma" pitchFamily="34" charset="0"/>
              </a:rPr>
              <a:t>APPRAISED AS SAFE</a:t>
            </a:r>
          </a:p>
        </p:txBody>
      </p:sp>
      <p:sp>
        <p:nvSpPr>
          <p:cNvPr id="3087" name="Text Box 15"/>
          <p:cNvSpPr txBox="1">
            <a:spLocks noChangeArrowheads="1"/>
          </p:cNvSpPr>
          <p:nvPr/>
        </p:nvSpPr>
        <p:spPr bwMode="auto">
          <a:xfrm>
            <a:off x="7010400" y="1219200"/>
            <a:ext cx="12954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Tahoma" pitchFamily="34" charset="0"/>
              </a:rPr>
              <a:t>Secondary</a:t>
            </a:r>
            <a:br>
              <a:rPr lang="en-GB" sz="1400">
                <a:latin typeface="Tahoma" pitchFamily="34" charset="0"/>
              </a:rPr>
            </a:br>
            <a:r>
              <a:rPr lang="en-GB" sz="1400">
                <a:latin typeface="Tahoma" pitchFamily="34" charset="0"/>
              </a:rPr>
              <a:t>reactions</a:t>
            </a:r>
          </a:p>
        </p:txBody>
      </p:sp>
      <p:sp>
        <p:nvSpPr>
          <p:cNvPr id="3095" name="Line 23"/>
          <p:cNvSpPr>
            <a:spLocks noChangeShapeType="1"/>
          </p:cNvSpPr>
          <p:nvPr/>
        </p:nvSpPr>
        <p:spPr bwMode="auto">
          <a:xfrm flipV="1">
            <a:off x="4114800" y="4343400"/>
            <a:ext cx="609600" cy="609600"/>
          </a:xfrm>
          <a:prstGeom prst="line">
            <a:avLst/>
          </a:prstGeom>
          <a:noFill/>
          <a:ln w="19050">
            <a:solidFill>
              <a:schemeClr val="tx1"/>
            </a:solidFill>
            <a:round/>
            <a:headEnd/>
            <a:tailEnd type="triangle" w="med" len="med"/>
          </a:ln>
          <a:effectLst/>
        </p:spPr>
        <p:txBody>
          <a:bodyPr/>
          <a:lstStyle/>
          <a:p>
            <a:endParaRPr lang="en-GB"/>
          </a:p>
        </p:txBody>
      </p:sp>
      <p:sp>
        <p:nvSpPr>
          <p:cNvPr id="3096" name="Line 24"/>
          <p:cNvSpPr>
            <a:spLocks noChangeShapeType="1"/>
          </p:cNvSpPr>
          <p:nvPr/>
        </p:nvSpPr>
        <p:spPr bwMode="auto">
          <a:xfrm>
            <a:off x="4114800" y="5105400"/>
            <a:ext cx="685800" cy="685800"/>
          </a:xfrm>
          <a:prstGeom prst="line">
            <a:avLst/>
          </a:prstGeom>
          <a:noFill/>
          <a:ln w="19050">
            <a:solidFill>
              <a:schemeClr val="tx1"/>
            </a:solidFill>
            <a:round/>
            <a:headEnd/>
            <a:tailEnd type="triangle" w="med" len="med"/>
          </a:ln>
          <a:effectLst/>
        </p:spPr>
        <p:txBody>
          <a:bodyPr/>
          <a:lstStyle/>
          <a:p>
            <a:endParaRPr lang="en-GB"/>
          </a:p>
        </p:txBody>
      </p:sp>
      <p:sp>
        <p:nvSpPr>
          <p:cNvPr id="3099" name="Line 27"/>
          <p:cNvSpPr>
            <a:spLocks noChangeShapeType="1"/>
          </p:cNvSpPr>
          <p:nvPr/>
        </p:nvSpPr>
        <p:spPr bwMode="auto">
          <a:xfrm>
            <a:off x="36576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3100" name="Line 28"/>
          <p:cNvSpPr>
            <a:spLocks noChangeShapeType="1"/>
          </p:cNvSpPr>
          <p:nvPr/>
        </p:nvSpPr>
        <p:spPr bwMode="auto">
          <a:xfrm>
            <a:off x="5105400" y="1752600"/>
            <a:ext cx="0" cy="19050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3103" name="AutoShape 31"/>
          <p:cNvSpPr>
            <a:spLocks noChangeArrowheads="1"/>
          </p:cNvSpPr>
          <p:nvPr/>
        </p:nvSpPr>
        <p:spPr bwMode="auto">
          <a:xfrm>
            <a:off x="228600" y="1066800"/>
            <a:ext cx="2887663" cy="3940175"/>
          </a:xfrm>
          <a:prstGeom prst="wedgeEllipseCallout">
            <a:avLst>
              <a:gd name="adj1" fmla="val 203875"/>
              <a:gd name="adj2" fmla="val -33278"/>
            </a:avLst>
          </a:prstGeom>
          <a:solidFill>
            <a:schemeClr val="folHlink"/>
          </a:solidFill>
          <a:ln w="28575">
            <a:solidFill>
              <a:srgbClr val="800000"/>
            </a:solidFill>
            <a:miter lim="800000"/>
            <a:headEnd/>
            <a:tailEnd/>
          </a:ln>
          <a:effectLst/>
        </p:spPr>
        <p:txBody>
          <a:bodyPr lIns="0" tIns="0" rIns="0" bIns="0" anchorCtr="1">
            <a:spAutoFit/>
          </a:bodyPr>
          <a:lstStyle/>
          <a:p>
            <a:pPr algn="ctr" fontAlgn="base">
              <a:spcBef>
                <a:spcPct val="0"/>
              </a:spcBef>
              <a:spcAft>
                <a:spcPct val="0"/>
              </a:spcAft>
            </a:pPr>
            <a:r>
              <a:rPr lang="en-GB" sz="1400" b="1">
                <a:solidFill>
                  <a:schemeClr val="tx2"/>
                </a:solidFill>
                <a:latin typeface="Arial" charset="0"/>
              </a:rPr>
              <a:t>If they regard panic as dangerous, a range of secondary reactions can develop, which make panic into a long term chronic condition, a disorder rather than individual attacks.  They become acutely aware of bodily sensations and on the lookout for signs of another attack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descr="image001"/>
          <p:cNvSpPr txBox="1">
            <a:spLocks noChangeArrowheads="1"/>
          </p:cNvSpPr>
          <p:nvPr/>
        </p:nvSpPr>
        <p:spPr bwMode="auto">
          <a:xfrm>
            <a:off x="381000" y="381000"/>
            <a:ext cx="8382000" cy="396875"/>
          </a:xfrm>
          <a:prstGeom prst="rect">
            <a:avLst/>
          </a:prstGeom>
          <a:blipFill dpi="0" rotWithShape="0">
            <a:blip r:embed="rId2"/>
            <a:srcRect/>
            <a:stretch>
              <a:fillRect/>
            </a:stretch>
          </a:blipFill>
          <a:ln w="9525">
            <a:noFill/>
            <a:miter lim="800000"/>
            <a:headEnd/>
            <a:tailEnd/>
          </a:ln>
          <a:effectLst/>
        </p:spPr>
        <p:txBody>
          <a:bodyPr>
            <a:spAutoFit/>
          </a:bodyPr>
          <a:lstStyle/>
          <a:p>
            <a:pPr fontAlgn="base">
              <a:spcBef>
                <a:spcPct val="50000"/>
              </a:spcBef>
              <a:spcAft>
                <a:spcPct val="0"/>
              </a:spcAft>
            </a:pPr>
            <a:r>
              <a:rPr lang="en-GB" sz="2000">
                <a:solidFill>
                  <a:schemeClr val="bg1"/>
                </a:solidFill>
                <a:latin typeface="Arial" charset="0"/>
              </a:rPr>
              <a:t>A vulnerability model to explain the occurrence of the first panic attack</a:t>
            </a:r>
          </a:p>
        </p:txBody>
      </p:sp>
      <p:sp>
        <p:nvSpPr>
          <p:cNvPr id="6149" name="Text Box 5"/>
          <p:cNvSpPr txBox="1">
            <a:spLocks noChangeArrowheads="1"/>
          </p:cNvSpPr>
          <p:nvPr/>
        </p:nvSpPr>
        <p:spPr bwMode="auto">
          <a:xfrm>
            <a:off x="31242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Start of problem</a:t>
            </a:r>
          </a:p>
        </p:txBody>
      </p:sp>
      <p:sp>
        <p:nvSpPr>
          <p:cNvPr id="6150" name="Text Box 6"/>
          <p:cNvSpPr txBox="1">
            <a:spLocks noChangeArrowheads="1"/>
          </p:cNvSpPr>
          <p:nvPr/>
        </p:nvSpPr>
        <p:spPr bwMode="auto">
          <a:xfrm>
            <a:off x="44196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How problem construed</a:t>
            </a:r>
          </a:p>
        </p:txBody>
      </p:sp>
      <p:sp>
        <p:nvSpPr>
          <p:cNvPr id="6153" name="Text Box 9" descr="image001"/>
          <p:cNvSpPr txBox="1">
            <a:spLocks noChangeArrowheads="1"/>
          </p:cNvSpPr>
          <p:nvPr/>
        </p:nvSpPr>
        <p:spPr bwMode="auto">
          <a:xfrm>
            <a:off x="3200400" y="4800600"/>
            <a:ext cx="9144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PANIC ATTACK</a:t>
            </a:r>
          </a:p>
        </p:txBody>
      </p:sp>
      <p:sp>
        <p:nvSpPr>
          <p:cNvPr id="6154" name="Text Box 10"/>
          <p:cNvSpPr txBox="1">
            <a:spLocks noChangeArrowheads="1"/>
          </p:cNvSpPr>
          <p:nvPr/>
        </p:nvSpPr>
        <p:spPr bwMode="auto">
          <a:xfrm>
            <a:off x="4343400" y="3810000"/>
            <a:ext cx="15240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DANGEROUS</a:t>
            </a:r>
          </a:p>
        </p:txBody>
      </p:sp>
      <p:sp>
        <p:nvSpPr>
          <p:cNvPr id="6155" name="Text Box 11"/>
          <p:cNvSpPr txBox="1">
            <a:spLocks noChangeArrowheads="1"/>
          </p:cNvSpPr>
          <p:nvPr/>
        </p:nvSpPr>
        <p:spPr bwMode="auto">
          <a:xfrm>
            <a:off x="4343400" y="5797550"/>
            <a:ext cx="13716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SAFE</a:t>
            </a:r>
          </a:p>
        </p:txBody>
      </p:sp>
      <p:sp>
        <p:nvSpPr>
          <p:cNvPr id="6158" name="Text Box 14"/>
          <p:cNvSpPr txBox="1">
            <a:spLocks noChangeArrowheads="1"/>
          </p:cNvSpPr>
          <p:nvPr/>
        </p:nvSpPr>
        <p:spPr bwMode="auto">
          <a:xfrm>
            <a:off x="6019800" y="1905000"/>
            <a:ext cx="2971800" cy="1155700"/>
          </a:xfrm>
          <a:prstGeom prst="rect">
            <a:avLst/>
          </a:prstGeom>
          <a:noFill/>
          <a:ln w="9525">
            <a:noFill/>
            <a:miter lim="800000"/>
            <a:headEnd/>
            <a:tailEnd/>
          </a:ln>
          <a:effectLst/>
        </p:spPr>
        <p:txBody>
          <a:bodyPr>
            <a:spAutoFit/>
          </a:bodyPr>
          <a:lstStyle/>
          <a:p>
            <a:pPr algn="ctr" fontAlgn="base">
              <a:spcBef>
                <a:spcPct val="50000"/>
              </a:spcBef>
              <a:spcAft>
                <a:spcPct val="0"/>
              </a:spcAft>
              <a:tabLst>
                <a:tab pos="1905000" algn="l"/>
              </a:tabLst>
            </a:pPr>
            <a:r>
              <a:rPr lang="en-GB" sz="1400">
                <a:solidFill>
                  <a:srgbClr val="990033"/>
                </a:solidFill>
                <a:latin typeface="Arial" charset="0"/>
              </a:rPr>
              <a:t>fear</a:t>
            </a:r>
          </a:p>
          <a:p>
            <a:pPr fontAlgn="base">
              <a:spcBef>
                <a:spcPct val="50000"/>
              </a:spcBef>
              <a:spcAft>
                <a:spcPct val="0"/>
              </a:spcAft>
              <a:tabLst>
                <a:tab pos="1905000" algn="l"/>
              </a:tabLst>
            </a:pPr>
            <a:r>
              <a:rPr lang="en-GB" sz="1400">
                <a:solidFill>
                  <a:srgbClr val="990033"/>
                </a:solidFill>
                <a:latin typeface="Arial" charset="0"/>
              </a:rPr>
              <a:t>bodily</a:t>
            </a:r>
            <a:r>
              <a:rPr lang="en-GB" sz="1400">
                <a:latin typeface="Arial" charset="0"/>
              </a:rPr>
              <a:t>	       </a:t>
            </a:r>
            <a:r>
              <a:rPr lang="en-GB" sz="1400">
                <a:solidFill>
                  <a:srgbClr val="990033"/>
                </a:solidFill>
                <a:latin typeface="Arial" charset="0"/>
              </a:rPr>
              <a:t>more</a:t>
            </a:r>
            <a:br>
              <a:rPr lang="en-GB" sz="1400">
                <a:solidFill>
                  <a:srgbClr val="990033"/>
                </a:solidFill>
                <a:latin typeface="Arial" charset="0"/>
              </a:rPr>
            </a:br>
            <a:r>
              <a:rPr lang="en-GB" sz="1400">
                <a:solidFill>
                  <a:srgbClr val="990033"/>
                </a:solidFill>
                <a:latin typeface="Arial" charset="0"/>
              </a:rPr>
              <a:t>sensations	sensations</a:t>
            </a:r>
          </a:p>
          <a:p>
            <a:pPr algn="ctr" fontAlgn="base">
              <a:spcBef>
                <a:spcPct val="50000"/>
              </a:spcBef>
              <a:spcAft>
                <a:spcPct val="0"/>
              </a:spcAft>
              <a:tabLst>
                <a:tab pos="1905000" algn="l"/>
              </a:tabLst>
            </a:pPr>
            <a:r>
              <a:rPr lang="en-GB" sz="1400">
                <a:solidFill>
                  <a:srgbClr val="990033"/>
                </a:solidFill>
                <a:latin typeface="Arial" charset="0"/>
              </a:rPr>
              <a:t>fear</a:t>
            </a:r>
          </a:p>
        </p:txBody>
      </p:sp>
      <p:sp>
        <p:nvSpPr>
          <p:cNvPr id="6159" name="Text Box 15"/>
          <p:cNvSpPr txBox="1">
            <a:spLocks noChangeArrowheads="1"/>
          </p:cNvSpPr>
          <p:nvPr/>
        </p:nvSpPr>
        <p:spPr bwMode="auto">
          <a:xfrm>
            <a:off x="70104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Secondary</a:t>
            </a:r>
            <a:br>
              <a:rPr lang="en-GB" sz="1400">
                <a:latin typeface="Arial" charset="0"/>
              </a:rPr>
            </a:br>
            <a:r>
              <a:rPr lang="en-GB" sz="1400">
                <a:latin typeface="Arial" charset="0"/>
              </a:rPr>
              <a:t>reactions</a:t>
            </a:r>
          </a:p>
        </p:txBody>
      </p:sp>
      <p:sp>
        <p:nvSpPr>
          <p:cNvPr id="6160" name="Arc 16"/>
          <p:cNvSpPr>
            <a:spLocks/>
          </p:cNvSpPr>
          <p:nvPr/>
        </p:nvSpPr>
        <p:spPr bwMode="auto">
          <a:xfrm rot="10800000" flipV="1">
            <a:off x="6781800" y="20574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2"/>
            </a:solidFill>
            <a:round/>
            <a:headEnd type="triangle" w="med" len="med"/>
            <a:tailEnd/>
          </a:ln>
          <a:effectLst/>
        </p:spPr>
        <p:txBody>
          <a:bodyPr wrap="none" anchor="ctr"/>
          <a:lstStyle/>
          <a:p>
            <a:endParaRPr lang="en-GB"/>
          </a:p>
        </p:txBody>
      </p:sp>
      <p:sp>
        <p:nvSpPr>
          <p:cNvPr id="6161" name="Arc 17"/>
          <p:cNvSpPr>
            <a:spLocks/>
          </p:cNvSpPr>
          <p:nvPr/>
        </p:nvSpPr>
        <p:spPr bwMode="auto">
          <a:xfrm rot="15684527" flipV="1">
            <a:off x="7810500" y="20955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2"/>
            </a:solidFill>
            <a:round/>
            <a:headEnd type="triangle" w="med" len="med"/>
            <a:tailEnd/>
          </a:ln>
          <a:effectLst/>
        </p:spPr>
        <p:txBody>
          <a:bodyPr wrap="none" anchor="ctr"/>
          <a:lstStyle/>
          <a:p>
            <a:endParaRPr lang="en-GB"/>
          </a:p>
        </p:txBody>
      </p:sp>
      <p:sp>
        <p:nvSpPr>
          <p:cNvPr id="6162" name="Arc 18"/>
          <p:cNvSpPr>
            <a:spLocks/>
          </p:cNvSpPr>
          <p:nvPr/>
        </p:nvSpPr>
        <p:spPr bwMode="auto">
          <a:xfrm rot="4027698" flipV="1">
            <a:off x="6819900" y="27051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2"/>
            </a:solidFill>
            <a:round/>
            <a:headEnd type="triangle" w="med" len="med"/>
            <a:tailEnd/>
          </a:ln>
          <a:effectLst/>
        </p:spPr>
        <p:txBody>
          <a:bodyPr wrap="none" anchor="ctr"/>
          <a:lstStyle/>
          <a:p>
            <a:endParaRPr lang="en-GB"/>
          </a:p>
        </p:txBody>
      </p:sp>
      <p:sp>
        <p:nvSpPr>
          <p:cNvPr id="6163" name="Arc 19"/>
          <p:cNvSpPr>
            <a:spLocks/>
          </p:cNvSpPr>
          <p:nvPr/>
        </p:nvSpPr>
        <p:spPr bwMode="auto">
          <a:xfrm rot="534429" flipV="1">
            <a:off x="7772400" y="26670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2"/>
            </a:solidFill>
            <a:round/>
            <a:headEnd type="triangle" w="med" len="med"/>
            <a:tailEnd/>
          </a:ln>
          <a:effectLst/>
        </p:spPr>
        <p:txBody>
          <a:bodyPr wrap="none" anchor="ctr"/>
          <a:lstStyle/>
          <a:p>
            <a:endParaRPr lang="en-GB"/>
          </a:p>
        </p:txBody>
      </p:sp>
      <p:sp>
        <p:nvSpPr>
          <p:cNvPr id="6167" name="Line 23"/>
          <p:cNvSpPr>
            <a:spLocks noChangeShapeType="1"/>
          </p:cNvSpPr>
          <p:nvPr/>
        </p:nvSpPr>
        <p:spPr bwMode="auto">
          <a:xfrm flipV="1">
            <a:off x="4114800" y="4343400"/>
            <a:ext cx="838200" cy="609600"/>
          </a:xfrm>
          <a:prstGeom prst="line">
            <a:avLst/>
          </a:prstGeom>
          <a:noFill/>
          <a:ln w="19050">
            <a:solidFill>
              <a:schemeClr val="tx1"/>
            </a:solidFill>
            <a:round/>
            <a:headEnd/>
            <a:tailEnd type="triangle" w="med" len="med"/>
          </a:ln>
          <a:effectLst/>
        </p:spPr>
        <p:txBody>
          <a:bodyPr/>
          <a:lstStyle/>
          <a:p>
            <a:endParaRPr lang="en-GB"/>
          </a:p>
        </p:txBody>
      </p:sp>
      <p:sp>
        <p:nvSpPr>
          <p:cNvPr id="6168" name="Line 24"/>
          <p:cNvSpPr>
            <a:spLocks noChangeShapeType="1"/>
          </p:cNvSpPr>
          <p:nvPr/>
        </p:nvSpPr>
        <p:spPr bwMode="auto">
          <a:xfrm>
            <a:off x="4114800" y="5105400"/>
            <a:ext cx="685800" cy="685800"/>
          </a:xfrm>
          <a:prstGeom prst="line">
            <a:avLst/>
          </a:prstGeom>
          <a:noFill/>
          <a:ln w="19050">
            <a:solidFill>
              <a:schemeClr val="tx1"/>
            </a:solidFill>
            <a:round/>
            <a:headEnd/>
            <a:tailEnd type="triangle" w="med" len="med"/>
          </a:ln>
          <a:effectLst/>
        </p:spPr>
        <p:txBody>
          <a:bodyPr/>
          <a:lstStyle/>
          <a:p>
            <a:endParaRPr lang="en-GB"/>
          </a:p>
        </p:txBody>
      </p:sp>
      <p:sp>
        <p:nvSpPr>
          <p:cNvPr id="6169" name="Line 25"/>
          <p:cNvSpPr>
            <a:spLocks noChangeShapeType="1"/>
          </p:cNvSpPr>
          <p:nvPr/>
        </p:nvSpPr>
        <p:spPr bwMode="auto">
          <a:xfrm flipV="1">
            <a:off x="5867400" y="2971800"/>
            <a:ext cx="838200" cy="838200"/>
          </a:xfrm>
          <a:prstGeom prst="line">
            <a:avLst/>
          </a:prstGeom>
          <a:noFill/>
          <a:ln w="19050">
            <a:solidFill>
              <a:schemeClr val="tx1"/>
            </a:solidFill>
            <a:round/>
            <a:headEnd/>
            <a:tailEnd type="triangle" w="med" len="med"/>
          </a:ln>
          <a:effectLst/>
        </p:spPr>
        <p:txBody>
          <a:bodyPr/>
          <a:lstStyle/>
          <a:p>
            <a:endParaRPr lang="en-GB"/>
          </a:p>
        </p:txBody>
      </p:sp>
      <p:sp>
        <p:nvSpPr>
          <p:cNvPr id="6171" name="Line 27"/>
          <p:cNvSpPr>
            <a:spLocks noChangeShapeType="1"/>
          </p:cNvSpPr>
          <p:nvPr/>
        </p:nvSpPr>
        <p:spPr bwMode="auto">
          <a:xfrm>
            <a:off x="36576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6172" name="Line 28"/>
          <p:cNvSpPr>
            <a:spLocks noChangeShapeType="1"/>
          </p:cNvSpPr>
          <p:nvPr/>
        </p:nvSpPr>
        <p:spPr bwMode="auto">
          <a:xfrm>
            <a:off x="5105400" y="1752600"/>
            <a:ext cx="0" cy="19050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6175" name="AutoShape 31"/>
          <p:cNvSpPr>
            <a:spLocks noChangeArrowheads="1"/>
          </p:cNvSpPr>
          <p:nvPr/>
        </p:nvSpPr>
        <p:spPr bwMode="auto">
          <a:xfrm>
            <a:off x="152400" y="1144588"/>
            <a:ext cx="3344863" cy="4270375"/>
          </a:xfrm>
          <a:prstGeom prst="wedgeEllipseCallout">
            <a:avLst>
              <a:gd name="adj1" fmla="val 129023"/>
              <a:gd name="adj2" fmla="val -13514"/>
            </a:avLst>
          </a:prstGeom>
          <a:solidFill>
            <a:schemeClr val="folHlink"/>
          </a:solidFill>
          <a:ln w="28575">
            <a:solidFill>
              <a:srgbClr val="800000"/>
            </a:solidFill>
            <a:miter lim="800000"/>
            <a:headEnd/>
            <a:tailEnd/>
          </a:ln>
          <a:effectLst/>
        </p:spPr>
        <p:txBody>
          <a:bodyPr>
            <a:spAutoFit/>
          </a:bodyPr>
          <a:lstStyle/>
          <a:p>
            <a:pPr algn="ctr" fontAlgn="base">
              <a:spcBef>
                <a:spcPct val="0"/>
              </a:spcBef>
              <a:spcAft>
                <a:spcPct val="0"/>
              </a:spcAft>
            </a:pPr>
            <a:r>
              <a:rPr lang="en-GB" sz="1600" b="1">
                <a:solidFill>
                  <a:schemeClr val="tx2"/>
                </a:solidFill>
                <a:latin typeface="Arial" charset="0"/>
              </a:rPr>
              <a:t>If they notice anything unusual (eg heart rate increased when running up the stairs) they may become afraid of another attack which produces more sensations (faster heart rate) which produces more fear – so that a vicious cycle is set up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descr="image001"/>
          <p:cNvSpPr txBox="1">
            <a:spLocks noChangeArrowheads="1"/>
          </p:cNvSpPr>
          <p:nvPr/>
        </p:nvSpPr>
        <p:spPr bwMode="auto">
          <a:xfrm>
            <a:off x="381000" y="381000"/>
            <a:ext cx="8382000" cy="396875"/>
          </a:xfrm>
          <a:prstGeom prst="rect">
            <a:avLst/>
          </a:prstGeom>
          <a:blipFill dpi="0" rotWithShape="0">
            <a:blip r:embed="rId2"/>
            <a:srcRect/>
            <a:stretch>
              <a:fillRect/>
            </a:stretch>
          </a:blipFill>
          <a:ln w="9525">
            <a:noFill/>
            <a:miter lim="800000"/>
            <a:headEnd/>
            <a:tailEnd/>
          </a:ln>
          <a:effectLst/>
        </p:spPr>
        <p:txBody>
          <a:bodyPr>
            <a:spAutoFit/>
          </a:bodyPr>
          <a:lstStyle/>
          <a:p>
            <a:pPr fontAlgn="base">
              <a:spcBef>
                <a:spcPct val="50000"/>
              </a:spcBef>
              <a:spcAft>
                <a:spcPct val="0"/>
              </a:spcAft>
            </a:pPr>
            <a:r>
              <a:rPr lang="en-GB" sz="2000">
                <a:solidFill>
                  <a:schemeClr val="bg1"/>
                </a:solidFill>
                <a:latin typeface="Arial" charset="0"/>
              </a:rPr>
              <a:t>A vulnerability model to explain the occurrence of the first panic attack</a:t>
            </a:r>
          </a:p>
        </p:txBody>
      </p:sp>
      <p:sp>
        <p:nvSpPr>
          <p:cNvPr id="7173" name="Text Box 5"/>
          <p:cNvSpPr txBox="1">
            <a:spLocks noChangeArrowheads="1"/>
          </p:cNvSpPr>
          <p:nvPr/>
        </p:nvSpPr>
        <p:spPr bwMode="auto">
          <a:xfrm>
            <a:off x="31242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Start of problem</a:t>
            </a:r>
          </a:p>
        </p:txBody>
      </p:sp>
      <p:sp>
        <p:nvSpPr>
          <p:cNvPr id="7174" name="Text Box 6"/>
          <p:cNvSpPr txBox="1">
            <a:spLocks noChangeArrowheads="1"/>
          </p:cNvSpPr>
          <p:nvPr/>
        </p:nvSpPr>
        <p:spPr bwMode="auto">
          <a:xfrm>
            <a:off x="44196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How problem construed</a:t>
            </a:r>
          </a:p>
        </p:txBody>
      </p:sp>
      <p:sp>
        <p:nvSpPr>
          <p:cNvPr id="7177" name="Text Box 9" descr="image001"/>
          <p:cNvSpPr txBox="1">
            <a:spLocks noChangeArrowheads="1"/>
          </p:cNvSpPr>
          <p:nvPr/>
        </p:nvSpPr>
        <p:spPr bwMode="auto">
          <a:xfrm>
            <a:off x="3200400" y="4800600"/>
            <a:ext cx="9144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PANIC ATTACK</a:t>
            </a:r>
          </a:p>
        </p:txBody>
      </p:sp>
      <p:sp>
        <p:nvSpPr>
          <p:cNvPr id="7178" name="Text Box 10"/>
          <p:cNvSpPr txBox="1">
            <a:spLocks noChangeArrowheads="1"/>
          </p:cNvSpPr>
          <p:nvPr/>
        </p:nvSpPr>
        <p:spPr bwMode="auto">
          <a:xfrm>
            <a:off x="4343400" y="3810000"/>
            <a:ext cx="15240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DANGEROUS</a:t>
            </a:r>
          </a:p>
        </p:txBody>
      </p:sp>
      <p:sp>
        <p:nvSpPr>
          <p:cNvPr id="7179" name="Text Box 11"/>
          <p:cNvSpPr txBox="1">
            <a:spLocks noChangeArrowheads="1"/>
          </p:cNvSpPr>
          <p:nvPr/>
        </p:nvSpPr>
        <p:spPr bwMode="auto">
          <a:xfrm>
            <a:off x="4343400" y="5797550"/>
            <a:ext cx="13716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SAFE</a:t>
            </a:r>
          </a:p>
        </p:txBody>
      </p:sp>
      <p:sp>
        <p:nvSpPr>
          <p:cNvPr id="7180" name="Text Box 12"/>
          <p:cNvSpPr txBox="1">
            <a:spLocks noChangeArrowheads="1"/>
          </p:cNvSpPr>
          <p:nvPr/>
        </p:nvSpPr>
        <p:spPr bwMode="auto">
          <a:xfrm>
            <a:off x="7620000" y="3352800"/>
            <a:ext cx="1295400" cy="2228850"/>
          </a:xfrm>
          <a:prstGeom prst="rect">
            <a:avLst/>
          </a:prstGeom>
          <a:solidFill>
            <a:schemeClr val="folHlink"/>
          </a:solidFill>
          <a:ln w="9525">
            <a:solidFill>
              <a:srgbClr val="800000"/>
            </a:solidFill>
            <a:miter lim="800000"/>
            <a:headEnd/>
            <a:tailEnd/>
          </a:ln>
          <a:effectLst/>
        </p:spPr>
        <p:txBody>
          <a:bodyPr>
            <a:spAutoFit/>
          </a:bodyPr>
          <a:lstStyle/>
          <a:p>
            <a:pPr fontAlgn="base">
              <a:spcBef>
                <a:spcPct val="50000"/>
              </a:spcBef>
              <a:spcAft>
                <a:spcPct val="0"/>
              </a:spcAft>
            </a:pPr>
            <a:r>
              <a:rPr lang="en-GB" sz="1400" b="1">
                <a:solidFill>
                  <a:schemeClr val="tx2"/>
                </a:solidFill>
                <a:latin typeface="Arial" charset="0"/>
              </a:rPr>
              <a:t>situations</a:t>
            </a:r>
          </a:p>
          <a:p>
            <a:pPr fontAlgn="base">
              <a:spcBef>
                <a:spcPct val="50000"/>
              </a:spcBef>
              <a:spcAft>
                <a:spcPct val="0"/>
              </a:spcAft>
            </a:pPr>
            <a:r>
              <a:rPr lang="en-GB" sz="1400" b="1">
                <a:solidFill>
                  <a:schemeClr val="tx2"/>
                </a:solidFill>
                <a:latin typeface="Arial" charset="0"/>
              </a:rPr>
              <a:t>places</a:t>
            </a:r>
          </a:p>
          <a:p>
            <a:pPr fontAlgn="base">
              <a:spcBef>
                <a:spcPct val="50000"/>
              </a:spcBef>
              <a:spcAft>
                <a:spcPct val="0"/>
              </a:spcAft>
            </a:pPr>
            <a:r>
              <a:rPr lang="en-GB" sz="1400" b="1">
                <a:solidFill>
                  <a:schemeClr val="tx2"/>
                </a:solidFill>
                <a:latin typeface="Arial" charset="0"/>
              </a:rPr>
              <a:t>actions</a:t>
            </a:r>
          </a:p>
          <a:p>
            <a:pPr fontAlgn="base">
              <a:spcBef>
                <a:spcPct val="50000"/>
              </a:spcBef>
              <a:spcAft>
                <a:spcPct val="0"/>
              </a:spcAft>
            </a:pPr>
            <a:r>
              <a:rPr lang="en-GB" sz="1400" b="1">
                <a:solidFill>
                  <a:schemeClr val="tx2"/>
                </a:solidFill>
                <a:latin typeface="Arial" charset="0"/>
              </a:rPr>
              <a:t>thoughts</a:t>
            </a:r>
          </a:p>
          <a:p>
            <a:pPr fontAlgn="base">
              <a:spcBef>
                <a:spcPct val="50000"/>
              </a:spcBef>
              <a:spcAft>
                <a:spcPct val="0"/>
              </a:spcAft>
            </a:pPr>
            <a:r>
              <a:rPr lang="en-GB" sz="1400" b="1">
                <a:solidFill>
                  <a:schemeClr val="tx2"/>
                </a:solidFill>
                <a:latin typeface="Arial" charset="0"/>
              </a:rPr>
              <a:t>feelings</a:t>
            </a:r>
          </a:p>
          <a:p>
            <a:pPr fontAlgn="base">
              <a:spcBef>
                <a:spcPct val="50000"/>
              </a:spcBef>
              <a:spcAft>
                <a:spcPct val="0"/>
              </a:spcAft>
            </a:pPr>
            <a:r>
              <a:rPr lang="en-GB" sz="1400" b="1">
                <a:solidFill>
                  <a:schemeClr val="tx2"/>
                </a:solidFill>
                <a:latin typeface="Arial" charset="0"/>
              </a:rPr>
              <a:t>anticipation</a:t>
            </a:r>
          </a:p>
          <a:p>
            <a:pPr fontAlgn="base">
              <a:spcBef>
                <a:spcPct val="50000"/>
              </a:spcBef>
              <a:spcAft>
                <a:spcPct val="0"/>
              </a:spcAft>
            </a:pPr>
            <a:r>
              <a:rPr lang="en-GB" sz="1400" b="1">
                <a:solidFill>
                  <a:schemeClr val="tx2"/>
                </a:solidFill>
                <a:latin typeface="Arial" charset="0"/>
              </a:rPr>
              <a:t>sleep</a:t>
            </a:r>
          </a:p>
        </p:txBody>
      </p:sp>
      <p:sp>
        <p:nvSpPr>
          <p:cNvPr id="7181" name="Text Box 13"/>
          <p:cNvSpPr txBox="1">
            <a:spLocks noChangeArrowheads="1"/>
          </p:cNvSpPr>
          <p:nvPr/>
        </p:nvSpPr>
        <p:spPr bwMode="auto">
          <a:xfrm>
            <a:off x="6934200" y="5715000"/>
            <a:ext cx="1752600" cy="730250"/>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Problem does not develop into chronic disorder</a:t>
            </a:r>
          </a:p>
        </p:txBody>
      </p:sp>
      <p:sp>
        <p:nvSpPr>
          <p:cNvPr id="7182" name="Text Box 14"/>
          <p:cNvSpPr txBox="1">
            <a:spLocks noChangeArrowheads="1"/>
          </p:cNvSpPr>
          <p:nvPr/>
        </p:nvSpPr>
        <p:spPr bwMode="auto">
          <a:xfrm>
            <a:off x="6019800" y="1905000"/>
            <a:ext cx="2971800" cy="1155700"/>
          </a:xfrm>
          <a:prstGeom prst="rect">
            <a:avLst/>
          </a:prstGeom>
          <a:noFill/>
          <a:ln w="9525">
            <a:noFill/>
            <a:miter lim="800000"/>
            <a:headEnd/>
            <a:tailEnd/>
          </a:ln>
          <a:effectLst/>
        </p:spPr>
        <p:txBody>
          <a:bodyPr>
            <a:spAutoFit/>
          </a:bodyPr>
          <a:lstStyle/>
          <a:p>
            <a:pPr algn="ctr" fontAlgn="base">
              <a:spcBef>
                <a:spcPct val="50000"/>
              </a:spcBef>
              <a:spcAft>
                <a:spcPct val="0"/>
              </a:spcAft>
              <a:tabLst>
                <a:tab pos="1905000" algn="l"/>
              </a:tabLst>
            </a:pPr>
            <a:r>
              <a:rPr lang="en-GB" sz="1400">
                <a:latin typeface="Arial" charset="0"/>
              </a:rPr>
              <a:t>fear</a:t>
            </a:r>
          </a:p>
          <a:p>
            <a:pPr fontAlgn="base">
              <a:spcBef>
                <a:spcPct val="50000"/>
              </a:spcBef>
              <a:spcAft>
                <a:spcPct val="0"/>
              </a:spcAft>
              <a:tabLst>
                <a:tab pos="1905000" algn="l"/>
              </a:tabLst>
            </a:pPr>
            <a:r>
              <a:rPr lang="en-GB" sz="1400">
                <a:latin typeface="Arial" charset="0"/>
              </a:rPr>
              <a:t>bodily	       more</a:t>
            </a:r>
            <a:br>
              <a:rPr lang="en-GB" sz="1400">
                <a:latin typeface="Arial" charset="0"/>
              </a:rPr>
            </a:br>
            <a:r>
              <a:rPr lang="en-GB" sz="1400">
                <a:latin typeface="Arial" charset="0"/>
              </a:rPr>
              <a:t>sensations	sensations</a:t>
            </a:r>
          </a:p>
          <a:p>
            <a:pPr algn="ctr" fontAlgn="base">
              <a:spcBef>
                <a:spcPct val="50000"/>
              </a:spcBef>
              <a:spcAft>
                <a:spcPct val="0"/>
              </a:spcAft>
              <a:tabLst>
                <a:tab pos="1905000" algn="l"/>
              </a:tabLst>
            </a:pPr>
            <a:r>
              <a:rPr lang="en-GB" sz="1400">
                <a:latin typeface="Arial" charset="0"/>
              </a:rPr>
              <a:t>fear</a:t>
            </a:r>
          </a:p>
        </p:txBody>
      </p:sp>
      <p:sp>
        <p:nvSpPr>
          <p:cNvPr id="7183" name="Text Box 15"/>
          <p:cNvSpPr txBox="1">
            <a:spLocks noChangeArrowheads="1"/>
          </p:cNvSpPr>
          <p:nvPr/>
        </p:nvSpPr>
        <p:spPr bwMode="auto">
          <a:xfrm>
            <a:off x="70104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Secondary</a:t>
            </a:r>
            <a:br>
              <a:rPr lang="en-GB" sz="1400">
                <a:latin typeface="Arial" charset="0"/>
              </a:rPr>
            </a:br>
            <a:r>
              <a:rPr lang="en-GB" sz="1400">
                <a:latin typeface="Arial" charset="0"/>
              </a:rPr>
              <a:t>reactions</a:t>
            </a:r>
          </a:p>
        </p:txBody>
      </p:sp>
      <p:sp>
        <p:nvSpPr>
          <p:cNvPr id="7184" name="Arc 16"/>
          <p:cNvSpPr>
            <a:spLocks/>
          </p:cNvSpPr>
          <p:nvPr/>
        </p:nvSpPr>
        <p:spPr bwMode="auto">
          <a:xfrm rot="10800000" flipV="1">
            <a:off x="6781800" y="20574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7185" name="Arc 17"/>
          <p:cNvSpPr>
            <a:spLocks/>
          </p:cNvSpPr>
          <p:nvPr/>
        </p:nvSpPr>
        <p:spPr bwMode="auto">
          <a:xfrm rot="15684527" flipV="1">
            <a:off x="7810500" y="20955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7186" name="Arc 18"/>
          <p:cNvSpPr>
            <a:spLocks/>
          </p:cNvSpPr>
          <p:nvPr/>
        </p:nvSpPr>
        <p:spPr bwMode="auto">
          <a:xfrm rot="4027698" flipV="1">
            <a:off x="6819900" y="27051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7187" name="Arc 19"/>
          <p:cNvSpPr>
            <a:spLocks/>
          </p:cNvSpPr>
          <p:nvPr/>
        </p:nvSpPr>
        <p:spPr bwMode="auto">
          <a:xfrm rot="534429" flipV="1">
            <a:off x="7772400" y="26670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7188" name="Text Box 20"/>
          <p:cNvSpPr txBox="1">
            <a:spLocks noChangeArrowheads="1"/>
          </p:cNvSpPr>
          <p:nvPr/>
        </p:nvSpPr>
        <p:spPr bwMode="auto">
          <a:xfrm>
            <a:off x="6400800" y="3886200"/>
            <a:ext cx="12954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b="1">
                <a:solidFill>
                  <a:schemeClr val="tx2"/>
                </a:solidFill>
                <a:latin typeface="Arial" charset="0"/>
              </a:rPr>
              <a:t>Avoidance</a:t>
            </a:r>
            <a:br>
              <a:rPr lang="en-GB" sz="1400" b="1">
                <a:solidFill>
                  <a:schemeClr val="tx2"/>
                </a:solidFill>
                <a:latin typeface="Arial" charset="0"/>
              </a:rPr>
            </a:br>
            <a:r>
              <a:rPr lang="en-GB" sz="1400" b="1">
                <a:solidFill>
                  <a:schemeClr val="tx2"/>
                </a:solidFill>
                <a:latin typeface="Arial" charset="0"/>
              </a:rPr>
              <a:t>of …</a:t>
            </a:r>
          </a:p>
        </p:txBody>
      </p:sp>
      <p:sp>
        <p:nvSpPr>
          <p:cNvPr id="7191" name="Line 23"/>
          <p:cNvSpPr>
            <a:spLocks noChangeShapeType="1"/>
          </p:cNvSpPr>
          <p:nvPr/>
        </p:nvSpPr>
        <p:spPr bwMode="auto">
          <a:xfrm flipV="1">
            <a:off x="4114800" y="4343400"/>
            <a:ext cx="609600" cy="609600"/>
          </a:xfrm>
          <a:prstGeom prst="line">
            <a:avLst/>
          </a:prstGeom>
          <a:noFill/>
          <a:ln w="19050">
            <a:solidFill>
              <a:schemeClr val="tx1"/>
            </a:solidFill>
            <a:round/>
            <a:headEnd/>
            <a:tailEnd type="triangle" w="med" len="med"/>
          </a:ln>
          <a:effectLst/>
        </p:spPr>
        <p:txBody>
          <a:bodyPr/>
          <a:lstStyle/>
          <a:p>
            <a:endParaRPr lang="en-GB"/>
          </a:p>
        </p:txBody>
      </p:sp>
      <p:sp>
        <p:nvSpPr>
          <p:cNvPr id="7192" name="Line 24"/>
          <p:cNvSpPr>
            <a:spLocks noChangeShapeType="1"/>
          </p:cNvSpPr>
          <p:nvPr/>
        </p:nvSpPr>
        <p:spPr bwMode="auto">
          <a:xfrm>
            <a:off x="4114800" y="5105400"/>
            <a:ext cx="685800" cy="685800"/>
          </a:xfrm>
          <a:prstGeom prst="line">
            <a:avLst/>
          </a:prstGeom>
          <a:noFill/>
          <a:ln w="19050">
            <a:solidFill>
              <a:schemeClr val="tx1"/>
            </a:solidFill>
            <a:round/>
            <a:headEnd/>
            <a:tailEnd type="triangle" w="med" len="med"/>
          </a:ln>
          <a:effectLst/>
        </p:spPr>
        <p:txBody>
          <a:bodyPr/>
          <a:lstStyle/>
          <a:p>
            <a:endParaRPr lang="en-GB"/>
          </a:p>
        </p:txBody>
      </p:sp>
      <p:sp>
        <p:nvSpPr>
          <p:cNvPr id="7193" name="Line 25"/>
          <p:cNvSpPr>
            <a:spLocks noChangeShapeType="1"/>
          </p:cNvSpPr>
          <p:nvPr/>
        </p:nvSpPr>
        <p:spPr bwMode="auto">
          <a:xfrm flipV="1">
            <a:off x="5867400" y="2895600"/>
            <a:ext cx="838200" cy="914400"/>
          </a:xfrm>
          <a:prstGeom prst="line">
            <a:avLst/>
          </a:prstGeom>
          <a:noFill/>
          <a:ln w="19050">
            <a:solidFill>
              <a:schemeClr val="tx1"/>
            </a:solidFill>
            <a:round/>
            <a:headEnd/>
            <a:tailEnd type="triangle" w="med" len="med"/>
          </a:ln>
          <a:effectLst/>
        </p:spPr>
        <p:txBody>
          <a:bodyPr/>
          <a:lstStyle/>
          <a:p>
            <a:endParaRPr lang="en-GB"/>
          </a:p>
        </p:txBody>
      </p:sp>
      <p:sp>
        <p:nvSpPr>
          <p:cNvPr id="7194" name="Line 26"/>
          <p:cNvSpPr>
            <a:spLocks noChangeShapeType="1"/>
          </p:cNvSpPr>
          <p:nvPr/>
        </p:nvSpPr>
        <p:spPr bwMode="auto">
          <a:xfrm>
            <a:off x="5867400" y="4038600"/>
            <a:ext cx="533400" cy="0"/>
          </a:xfrm>
          <a:prstGeom prst="line">
            <a:avLst/>
          </a:prstGeom>
          <a:noFill/>
          <a:ln w="19050">
            <a:solidFill>
              <a:schemeClr val="tx1"/>
            </a:solidFill>
            <a:round/>
            <a:headEnd/>
            <a:tailEnd type="triangle" w="med" len="med"/>
          </a:ln>
          <a:effectLst/>
        </p:spPr>
        <p:txBody>
          <a:bodyPr/>
          <a:lstStyle/>
          <a:p>
            <a:endParaRPr lang="en-GB"/>
          </a:p>
        </p:txBody>
      </p:sp>
      <p:sp>
        <p:nvSpPr>
          <p:cNvPr id="7195" name="Line 27"/>
          <p:cNvSpPr>
            <a:spLocks noChangeShapeType="1"/>
          </p:cNvSpPr>
          <p:nvPr/>
        </p:nvSpPr>
        <p:spPr bwMode="auto">
          <a:xfrm>
            <a:off x="36576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7196" name="Line 28"/>
          <p:cNvSpPr>
            <a:spLocks noChangeShapeType="1"/>
          </p:cNvSpPr>
          <p:nvPr/>
        </p:nvSpPr>
        <p:spPr bwMode="auto">
          <a:xfrm>
            <a:off x="5105400" y="1752600"/>
            <a:ext cx="0" cy="19050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7199" name="AutoShape 31"/>
          <p:cNvSpPr>
            <a:spLocks noChangeArrowheads="1"/>
          </p:cNvSpPr>
          <p:nvPr/>
        </p:nvSpPr>
        <p:spPr bwMode="auto">
          <a:xfrm>
            <a:off x="231775" y="1600200"/>
            <a:ext cx="2892425" cy="3886200"/>
          </a:xfrm>
          <a:prstGeom prst="wedgeEllipseCallout">
            <a:avLst>
              <a:gd name="adj1" fmla="val 157630"/>
              <a:gd name="adj2" fmla="val 16301"/>
            </a:avLst>
          </a:prstGeom>
          <a:solidFill>
            <a:schemeClr val="folHlink"/>
          </a:solidFill>
          <a:ln w="28575">
            <a:solidFill>
              <a:srgbClr val="800000"/>
            </a:solidFill>
            <a:miter lim="800000"/>
            <a:headEnd/>
            <a:tailEnd/>
          </a:ln>
          <a:effectLst/>
        </p:spPr>
        <p:txBody>
          <a:bodyPr/>
          <a:lstStyle/>
          <a:p>
            <a:pPr algn="ctr" fontAlgn="base">
              <a:spcBef>
                <a:spcPct val="0"/>
              </a:spcBef>
              <a:spcAft>
                <a:spcPct val="0"/>
              </a:spcAft>
            </a:pPr>
            <a:r>
              <a:rPr lang="en-GB" sz="1600" b="1">
                <a:solidFill>
                  <a:schemeClr val="tx2"/>
                </a:solidFill>
                <a:latin typeface="Arial" charset="0"/>
              </a:rPr>
              <a:t>Fearing panic attacks and what might happen if they have another attack, they start to avoid …………</a:t>
            </a:r>
          </a:p>
        </p:txBody>
      </p:sp>
      <p:sp>
        <p:nvSpPr>
          <p:cNvPr id="7200" name="Text Box 32"/>
          <p:cNvSpPr txBox="1">
            <a:spLocks noChangeArrowheads="1"/>
          </p:cNvSpPr>
          <p:nvPr/>
        </p:nvSpPr>
        <p:spPr bwMode="auto">
          <a:xfrm>
            <a:off x="609600" y="3806825"/>
            <a:ext cx="2286000" cy="106997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600" b="1">
                <a:solidFill>
                  <a:schemeClr val="tx2"/>
                </a:solidFill>
                <a:latin typeface="Arial" charset="0"/>
              </a:rPr>
              <a:t>By this time, their life has been upturned and altered beyond recognition</a:t>
            </a:r>
          </a:p>
        </p:txBody>
      </p:sp>
      <p:sp>
        <p:nvSpPr>
          <p:cNvPr id="7201" name="Line 33"/>
          <p:cNvSpPr>
            <a:spLocks noChangeShapeType="1"/>
          </p:cNvSpPr>
          <p:nvPr/>
        </p:nvSpPr>
        <p:spPr bwMode="auto">
          <a:xfrm>
            <a:off x="5715000" y="6096000"/>
            <a:ext cx="1143000" cy="0"/>
          </a:xfrm>
          <a:prstGeom prst="line">
            <a:avLst/>
          </a:prstGeom>
          <a:noFill/>
          <a:ln w="19050">
            <a:solidFill>
              <a:schemeClr val="tx1"/>
            </a:solidFill>
            <a:round/>
            <a:headEnd/>
            <a:tailEnd type="triangle" w="med" len="med"/>
          </a:ln>
          <a:effectLst/>
        </p:spPr>
        <p:txBody>
          <a:bodyPr>
            <a:spAutoFit/>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descr="image001"/>
          <p:cNvSpPr txBox="1">
            <a:spLocks noChangeArrowheads="1"/>
          </p:cNvSpPr>
          <p:nvPr/>
        </p:nvSpPr>
        <p:spPr bwMode="auto">
          <a:xfrm>
            <a:off x="381000" y="381000"/>
            <a:ext cx="8382000" cy="396875"/>
          </a:xfrm>
          <a:prstGeom prst="rect">
            <a:avLst/>
          </a:prstGeom>
          <a:blipFill dpi="0" rotWithShape="0">
            <a:blip r:embed="rId2"/>
            <a:srcRect/>
            <a:stretch>
              <a:fillRect/>
            </a:stretch>
          </a:blipFill>
          <a:ln w="9525">
            <a:noFill/>
            <a:miter lim="800000"/>
            <a:headEnd/>
            <a:tailEnd/>
          </a:ln>
          <a:effectLst/>
        </p:spPr>
        <p:txBody>
          <a:bodyPr>
            <a:spAutoFit/>
          </a:bodyPr>
          <a:lstStyle/>
          <a:p>
            <a:pPr fontAlgn="base">
              <a:spcBef>
                <a:spcPct val="50000"/>
              </a:spcBef>
              <a:spcAft>
                <a:spcPct val="0"/>
              </a:spcAft>
            </a:pPr>
            <a:r>
              <a:rPr lang="en-GB" sz="2000">
                <a:solidFill>
                  <a:schemeClr val="bg1"/>
                </a:solidFill>
                <a:latin typeface="Arial" charset="0"/>
              </a:rPr>
              <a:t>A vulnerability model to explain the occurrence of the first panic attack</a:t>
            </a:r>
          </a:p>
        </p:txBody>
      </p:sp>
      <p:sp>
        <p:nvSpPr>
          <p:cNvPr id="8195" name="Text Box 3"/>
          <p:cNvSpPr txBox="1">
            <a:spLocks noChangeArrowheads="1"/>
          </p:cNvSpPr>
          <p:nvPr/>
        </p:nvSpPr>
        <p:spPr bwMode="auto">
          <a:xfrm>
            <a:off x="2286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solidFill>
                  <a:schemeClr val="tx2"/>
                </a:solidFill>
                <a:latin typeface="Arial" charset="0"/>
              </a:rPr>
              <a:t>Precipitating stress</a:t>
            </a:r>
          </a:p>
        </p:txBody>
      </p:sp>
      <p:sp>
        <p:nvSpPr>
          <p:cNvPr id="8197" name="Text Box 5"/>
          <p:cNvSpPr txBox="1">
            <a:spLocks noChangeArrowheads="1"/>
          </p:cNvSpPr>
          <p:nvPr/>
        </p:nvSpPr>
        <p:spPr bwMode="auto">
          <a:xfrm>
            <a:off x="31242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Start of problem</a:t>
            </a:r>
          </a:p>
        </p:txBody>
      </p:sp>
      <p:sp>
        <p:nvSpPr>
          <p:cNvPr id="8198" name="Text Box 6"/>
          <p:cNvSpPr txBox="1">
            <a:spLocks noChangeArrowheads="1"/>
          </p:cNvSpPr>
          <p:nvPr/>
        </p:nvSpPr>
        <p:spPr bwMode="auto">
          <a:xfrm>
            <a:off x="44196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How problem construed</a:t>
            </a:r>
          </a:p>
        </p:txBody>
      </p:sp>
      <p:sp>
        <p:nvSpPr>
          <p:cNvPr id="8199" name="Text Box 7"/>
          <p:cNvSpPr txBox="1">
            <a:spLocks noChangeArrowheads="1"/>
          </p:cNvSpPr>
          <p:nvPr/>
        </p:nvSpPr>
        <p:spPr bwMode="auto">
          <a:xfrm>
            <a:off x="381000" y="4724400"/>
            <a:ext cx="1066800" cy="739775"/>
          </a:xfrm>
          <a:prstGeom prst="rect">
            <a:avLst/>
          </a:prstGeom>
          <a:solidFill>
            <a:schemeClr val="folHlink"/>
          </a:solidFill>
          <a:ln w="9525">
            <a:solidFill>
              <a:srgbClr val="993300"/>
            </a:solidFill>
            <a:miter lim="800000"/>
            <a:headEnd/>
            <a:tailEnd/>
          </a:ln>
          <a:effectLst/>
        </p:spPr>
        <p:txBody>
          <a:bodyPr>
            <a:spAutoFit/>
          </a:bodyPr>
          <a:lstStyle/>
          <a:p>
            <a:pPr algn="ctr" fontAlgn="base">
              <a:spcBef>
                <a:spcPct val="50000"/>
              </a:spcBef>
              <a:spcAft>
                <a:spcPct val="0"/>
              </a:spcAft>
            </a:pPr>
            <a:r>
              <a:rPr lang="en-GB" sz="1400">
                <a:solidFill>
                  <a:schemeClr val="tx2"/>
                </a:solidFill>
                <a:latin typeface="Arial" charset="0"/>
              </a:rPr>
              <a:t>Adverse</a:t>
            </a:r>
            <a:br>
              <a:rPr lang="en-GB" sz="1400">
                <a:solidFill>
                  <a:schemeClr val="tx2"/>
                </a:solidFill>
                <a:latin typeface="Arial" charset="0"/>
              </a:rPr>
            </a:br>
            <a:r>
              <a:rPr lang="en-GB" sz="1400">
                <a:solidFill>
                  <a:schemeClr val="tx2"/>
                </a:solidFill>
                <a:latin typeface="Arial" charset="0"/>
              </a:rPr>
              <a:t>life event(s)</a:t>
            </a:r>
          </a:p>
        </p:txBody>
      </p:sp>
      <p:sp>
        <p:nvSpPr>
          <p:cNvPr id="8201" name="Text Box 9" descr="image001"/>
          <p:cNvSpPr txBox="1">
            <a:spLocks noChangeArrowheads="1"/>
          </p:cNvSpPr>
          <p:nvPr/>
        </p:nvSpPr>
        <p:spPr bwMode="auto">
          <a:xfrm>
            <a:off x="3200400" y="4800600"/>
            <a:ext cx="9144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PANIC ATTACK</a:t>
            </a:r>
          </a:p>
        </p:txBody>
      </p:sp>
      <p:sp>
        <p:nvSpPr>
          <p:cNvPr id="8202" name="Text Box 10"/>
          <p:cNvSpPr txBox="1">
            <a:spLocks noChangeArrowheads="1"/>
          </p:cNvSpPr>
          <p:nvPr/>
        </p:nvSpPr>
        <p:spPr bwMode="auto">
          <a:xfrm>
            <a:off x="4343400" y="3810000"/>
            <a:ext cx="1371600" cy="739775"/>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DANGEROUS</a:t>
            </a:r>
          </a:p>
        </p:txBody>
      </p:sp>
      <p:sp>
        <p:nvSpPr>
          <p:cNvPr id="8203" name="Text Box 11"/>
          <p:cNvSpPr txBox="1">
            <a:spLocks noChangeArrowheads="1"/>
          </p:cNvSpPr>
          <p:nvPr/>
        </p:nvSpPr>
        <p:spPr bwMode="auto">
          <a:xfrm>
            <a:off x="4343400" y="5797550"/>
            <a:ext cx="13716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SAFE</a:t>
            </a:r>
          </a:p>
        </p:txBody>
      </p:sp>
      <p:sp>
        <p:nvSpPr>
          <p:cNvPr id="8204" name="Text Box 12"/>
          <p:cNvSpPr txBox="1">
            <a:spLocks noChangeArrowheads="1"/>
          </p:cNvSpPr>
          <p:nvPr/>
        </p:nvSpPr>
        <p:spPr bwMode="auto">
          <a:xfrm>
            <a:off x="7391400" y="3352800"/>
            <a:ext cx="1371600" cy="2219325"/>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of situations</a:t>
            </a:r>
          </a:p>
          <a:p>
            <a:pPr fontAlgn="base">
              <a:spcBef>
                <a:spcPct val="50000"/>
              </a:spcBef>
              <a:spcAft>
                <a:spcPct val="0"/>
              </a:spcAft>
            </a:pPr>
            <a:r>
              <a:rPr lang="en-GB" sz="1400">
                <a:latin typeface="Arial" charset="0"/>
              </a:rPr>
              <a:t>of places</a:t>
            </a:r>
          </a:p>
          <a:p>
            <a:pPr fontAlgn="base">
              <a:spcBef>
                <a:spcPct val="50000"/>
              </a:spcBef>
              <a:spcAft>
                <a:spcPct val="0"/>
              </a:spcAft>
            </a:pPr>
            <a:r>
              <a:rPr lang="en-GB" sz="1400">
                <a:latin typeface="Arial" charset="0"/>
              </a:rPr>
              <a:t>of actions</a:t>
            </a:r>
          </a:p>
          <a:p>
            <a:pPr fontAlgn="base">
              <a:spcBef>
                <a:spcPct val="50000"/>
              </a:spcBef>
              <a:spcAft>
                <a:spcPct val="0"/>
              </a:spcAft>
            </a:pPr>
            <a:r>
              <a:rPr lang="en-GB" sz="1400">
                <a:latin typeface="Arial" charset="0"/>
              </a:rPr>
              <a:t>of thoughts</a:t>
            </a:r>
          </a:p>
          <a:p>
            <a:pPr fontAlgn="base">
              <a:spcBef>
                <a:spcPct val="50000"/>
              </a:spcBef>
              <a:spcAft>
                <a:spcPct val="0"/>
              </a:spcAft>
            </a:pPr>
            <a:r>
              <a:rPr lang="en-GB" sz="1400">
                <a:latin typeface="Arial" charset="0"/>
              </a:rPr>
              <a:t>of feelings</a:t>
            </a:r>
          </a:p>
          <a:p>
            <a:pPr fontAlgn="base">
              <a:spcBef>
                <a:spcPct val="50000"/>
              </a:spcBef>
              <a:spcAft>
                <a:spcPct val="0"/>
              </a:spcAft>
            </a:pPr>
            <a:r>
              <a:rPr lang="en-GB" sz="1400">
                <a:latin typeface="Arial" charset="0"/>
              </a:rPr>
              <a:t>of anticipation</a:t>
            </a:r>
          </a:p>
          <a:p>
            <a:pPr fontAlgn="base">
              <a:spcBef>
                <a:spcPct val="50000"/>
              </a:spcBef>
              <a:spcAft>
                <a:spcPct val="0"/>
              </a:spcAft>
            </a:pPr>
            <a:r>
              <a:rPr lang="en-GB" sz="1400">
                <a:latin typeface="Arial" charset="0"/>
              </a:rPr>
              <a:t>of sleep</a:t>
            </a:r>
          </a:p>
        </p:txBody>
      </p:sp>
      <p:sp>
        <p:nvSpPr>
          <p:cNvPr id="8205" name="Text Box 13"/>
          <p:cNvSpPr txBox="1">
            <a:spLocks noChangeArrowheads="1"/>
          </p:cNvSpPr>
          <p:nvPr/>
        </p:nvSpPr>
        <p:spPr bwMode="auto">
          <a:xfrm>
            <a:off x="6934200" y="5715000"/>
            <a:ext cx="1752600" cy="730250"/>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Problem does not develop into chronic disorder</a:t>
            </a:r>
          </a:p>
        </p:txBody>
      </p:sp>
      <p:sp>
        <p:nvSpPr>
          <p:cNvPr id="8206" name="Text Box 14"/>
          <p:cNvSpPr txBox="1">
            <a:spLocks noChangeArrowheads="1"/>
          </p:cNvSpPr>
          <p:nvPr/>
        </p:nvSpPr>
        <p:spPr bwMode="auto">
          <a:xfrm>
            <a:off x="6019800" y="1905000"/>
            <a:ext cx="2971800" cy="1155700"/>
          </a:xfrm>
          <a:prstGeom prst="rect">
            <a:avLst/>
          </a:prstGeom>
          <a:noFill/>
          <a:ln w="9525">
            <a:noFill/>
            <a:miter lim="800000"/>
            <a:headEnd/>
            <a:tailEnd/>
          </a:ln>
          <a:effectLst/>
        </p:spPr>
        <p:txBody>
          <a:bodyPr>
            <a:spAutoFit/>
          </a:bodyPr>
          <a:lstStyle/>
          <a:p>
            <a:pPr algn="ctr" fontAlgn="base">
              <a:spcBef>
                <a:spcPct val="50000"/>
              </a:spcBef>
              <a:spcAft>
                <a:spcPct val="0"/>
              </a:spcAft>
              <a:tabLst>
                <a:tab pos="1905000" algn="l"/>
              </a:tabLst>
            </a:pPr>
            <a:r>
              <a:rPr lang="en-GB" sz="1400">
                <a:latin typeface="Arial" charset="0"/>
              </a:rPr>
              <a:t>fear</a:t>
            </a:r>
          </a:p>
          <a:p>
            <a:pPr fontAlgn="base">
              <a:spcBef>
                <a:spcPct val="50000"/>
              </a:spcBef>
              <a:spcAft>
                <a:spcPct val="0"/>
              </a:spcAft>
              <a:tabLst>
                <a:tab pos="1905000" algn="l"/>
              </a:tabLst>
            </a:pPr>
            <a:r>
              <a:rPr lang="en-GB" sz="1400">
                <a:latin typeface="Arial" charset="0"/>
              </a:rPr>
              <a:t>bodily	       more</a:t>
            </a:r>
            <a:br>
              <a:rPr lang="en-GB" sz="1400">
                <a:latin typeface="Arial" charset="0"/>
              </a:rPr>
            </a:br>
            <a:r>
              <a:rPr lang="en-GB" sz="1400">
                <a:latin typeface="Arial" charset="0"/>
              </a:rPr>
              <a:t>sensations	sensations</a:t>
            </a:r>
          </a:p>
          <a:p>
            <a:pPr algn="ctr" fontAlgn="base">
              <a:spcBef>
                <a:spcPct val="50000"/>
              </a:spcBef>
              <a:spcAft>
                <a:spcPct val="0"/>
              </a:spcAft>
              <a:tabLst>
                <a:tab pos="1905000" algn="l"/>
              </a:tabLst>
            </a:pPr>
            <a:r>
              <a:rPr lang="en-GB" sz="1400">
                <a:latin typeface="Arial" charset="0"/>
              </a:rPr>
              <a:t>fear</a:t>
            </a:r>
          </a:p>
        </p:txBody>
      </p:sp>
      <p:sp>
        <p:nvSpPr>
          <p:cNvPr id="8207" name="Text Box 15"/>
          <p:cNvSpPr txBox="1">
            <a:spLocks noChangeArrowheads="1"/>
          </p:cNvSpPr>
          <p:nvPr/>
        </p:nvSpPr>
        <p:spPr bwMode="auto">
          <a:xfrm>
            <a:off x="70104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Secondary</a:t>
            </a:r>
            <a:br>
              <a:rPr lang="en-GB" sz="1400">
                <a:latin typeface="Arial" charset="0"/>
              </a:rPr>
            </a:br>
            <a:r>
              <a:rPr lang="en-GB" sz="1400">
                <a:latin typeface="Arial" charset="0"/>
              </a:rPr>
              <a:t>reactions</a:t>
            </a:r>
          </a:p>
        </p:txBody>
      </p:sp>
      <p:sp>
        <p:nvSpPr>
          <p:cNvPr id="8208" name="Arc 16"/>
          <p:cNvSpPr>
            <a:spLocks/>
          </p:cNvSpPr>
          <p:nvPr/>
        </p:nvSpPr>
        <p:spPr bwMode="auto">
          <a:xfrm rot="10800000" flipV="1">
            <a:off x="6781800" y="20574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8209" name="Arc 17"/>
          <p:cNvSpPr>
            <a:spLocks/>
          </p:cNvSpPr>
          <p:nvPr/>
        </p:nvSpPr>
        <p:spPr bwMode="auto">
          <a:xfrm rot="15684527" flipV="1">
            <a:off x="7810500" y="20955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8210" name="Arc 18"/>
          <p:cNvSpPr>
            <a:spLocks/>
          </p:cNvSpPr>
          <p:nvPr/>
        </p:nvSpPr>
        <p:spPr bwMode="auto">
          <a:xfrm rot="4027698" flipV="1">
            <a:off x="6819900" y="27051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8211" name="Arc 19"/>
          <p:cNvSpPr>
            <a:spLocks/>
          </p:cNvSpPr>
          <p:nvPr/>
        </p:nvSpPr>
        <p:spPr bwMode="auto">
          <a:xfrm rot="534429" flipV="1">
            <a:off x="7772400" y="26670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8212" name="Text Box 20"/>
          <p:cNvSpPr txBox="1">
            <a:spLocks noChangeArrowheads="1"/>
          </p:cNvSpPr>
          <p:nvPr/>
        </p:nvSpPr>
        <p:spPr bwMode="auto">
          <a:xfrm>
            <a:off x="6248400" y="3886200"/>
            <a:ext cx="1143000" cy="304800"/>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avoidance</a:t>
            </a:r>
          </a:p>
        </p:txBody>
      </p:sp>
      <p:sp>
        <p:nvSpPr>
          <p:cNvPr id="8214" name="Line 22"/>
          <p:cNvSpPr>
            <a:spLocks noChangeShapeType="1"/>
          </p:cNvSpPr>
          <p:nvPr/>
        </p:nvSpPr>
        <p:spPr bwMode="auto">
          <a:xfrm>
            <a:off x="2819400" y="5105400"/>
            <a:ext cx="381000" cy="0"/>
          </a:xfrm>
          <a:prstGeom prst="line">
            <a:avLst/>
          </a:prstGeom>
          <a:noFill/>
          <a:ln w="19050">
            <a:solidFill>
              <a:schemeClr val="tx1"/>
            </a:solidFill>
            <a:round/>
            <a:headEnd/>
            <a:tailEnd type="triangle" w="med" len="med"/>
          </a:ln>
          <a:effectLst/>
        </p:spPr>
        <p:txBody>
          <a:bodyPr/>
          <a:lstStyle/>
          <a:p>
            <a:endParaRPr lang="en-GB"/>
          </a:p>
        </p:txBody>
      </p:sp>
      <p:sp>
        <p:nvSpPr>
          <p:cNvPr id="8215" name="Line 23"/>
          <p:cNvSpPr>
            <a:spLocks noChangeShapeType="1"/>
          </p:cNvSpPr>
          <p:nvPr/>
        </p:nvSpPr>
        <p:spPr bwMode="auto">
          <a:xfrm flipV="1">
            <a:off x="4114800" y="4343400"/>
            <a:ext cx="609600" cy="609600"/>
          </a:xfrm>
          <a:prstGeom prst="line">
            <a:avLst/>
          </a:prstGeom>
          <a:noFill/>
          <a:ln w="19050">
            <a:solidFill>
              <a:schemeClr val="tx1"/>
            </a:solidFill>
            <a:round/>
            <a:headEnd/>
            <a:tailEnd type="triangle" w="med" len="med"/>
          </a:ln>
          <a:effectLst/>
        </p:spPr>
        <p:txBody>
          <a:bodyPr/>
          <a:lstStyle/>
          <a:p>
            <a:endParaRPr lang="en-GB"/>
          </a:p>
        </p:txBody>
      </p:sp>
      <p:sp>
        <p:nvSpPr>
          <p:cNvPr id="8216" name="Line 24"/>
          <p:cNvSpPr>
            <a:spLocks noChangeShapeType="1"/>
          </p:cNvSpPr>
          <p:nvPr/>
        </p:nvSpPr>
        <p:spPr bwMode="auto">
          <a:xfrm>
            <a:off x="4114800" y="5105400"/>
            <a:ext cx="685800" cy="685800"/>
          </a:xfrm>
          <a:prstGeom prst="line">
            <a:avLst/>
          </a:prstGeom>
          <a:noFill/>
          <a:ln w="19050">
            <a:solidFill>
              <a:schemeClr val="tx1"/>
            </a:solidFill>
            <a:round/>
            <a:headEnd/>
            <a:tailEnd type="triangle" w="med" len="med"/>
          </a:ln>
          <a:effectLst/>
        </p:spPr>
        <p:txBody>
          <a:bodyPr/>
          <a:lstStyle/>
          <a:p>
            <a:endParaRPr lang="en-GB"/>
          </a:p>
        </p:txBody>
      </p:sp>
      <p:sp>
        <p:nvSpPr>
          <p:cNvPr id="8217" name="Line 25"/>
          <p:cNvSpPr>
            <a:spLocks noChangeShapeType="1"/>
          </p:cNvSpPr>
          <p:nvPr/>
        </p:nvSpPr>
        <p:spPr bwMode="auto">
          <a:xfrm flipV="1">
            <a:off x="5715000" y="3048000"/>
            <a:ext cx="838200" cy="838200"/>
          </a:xfrm>
          <a:prstGeom prst="line">
            <a:avLst/>
          </a:prstGeom>
          <a:noFill/>
          <a:ln w="19050">
            <a:solidFill>
              <a:schemeClr val="tx1"/>
            </a:solidFill>
            <a:round/>
            <a:headEnd/>
            <a:tailEnd type="triangle" w="med" len="med"/>
          </a:ln>
          <a:effectLst/>
        </p:spPr>
        <p:txBody>
          <a:bodyPr/>
          <a:lstStyle/>
          <a:p>
            <a:endParaRPr lang="en-GB"/>
          </a:p>
        </p:txBody>
      </p:sp>
      <p:sp>
        <p:nvSpPr>
          <p:cNvPr id="8218" name="Line 26"/>
          <p:cNvSpPr>
            <a:spLocks noChangeShapeType="1"/>
          </p:cNvSpPr>
          <p:nvPr/>
        </p:nvSpPr>
        <p:spPr bwMode="auto">
          <a:xfrm>
            <a:off x="5715000" y="4038600"/>
            <a:ext cx="533400" cy="0"/>
          </a:xfrm>
          <a:prstGeom prst="line">
            <a:avLst/>
          </a:prstGeom>
          <a:noFill/>
          <a:ln w="19050">
            <a:solidFill>
              <a:schemeClr val="tx1"/>
            </a:solidFill>
            <a:round/>
            <a:headEnd/>
            <a:tailEnd type="triangle" w="med" len="med"/>
          </a:ln>
          <a:effectLst/>
        </p:spPr>
        <p:txBody>
          <a:bodyPr/>
          <a:lstStyle/>
          <a:p>
            <a:endParaRPr lang="en-GB"/>
          </a:p>
        </p:txBody>
      </p:sp>
      <p:sp>
        <p:nvSpPr>
          <p:cNvPr id="8219" name="Line 27"/>
          <p:cNvSpPr>
            <a:spLocks noChangeShapeType="1"/>
          </p:cNvSpPr>
          <p:nvPr/>
        </p:nvSpPr>
        <p:spPr bwMode="auto">
          <a:xfrm>
            <a:off x="36576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8220" name="Line 28"/>
          <p:cNvSpPr>
            <a:spLocks noChangeShapeType="1"/>
          </p:cNvSpPr>
          <p:nvPr/>
        </p:nvSpPr>
        <p:spPr bwMode="auto">
          <a:xfrm>
            <a:off x="5105400" y="1752600"/>
            <a:ext cx="0" cy="19050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8221" name="Line 29"/>
          <p:cNvSpPr>
            <a:spLocks noChangeShapeType="1"/>
          </p:cNvSpPr>
          <p:nvPr/>
        </p:nvSpPr>
        <p:spPr bwMode="auto">
          <a:xfrm>
            <a:off x="9144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8223" name="AutoShape 31"/>
          <p:cNvSpPr>
            <a:spLocks noChangeArrowheads="1"/>
          </p:cNvSpPr>
          <p:nvPr/>
        </p:nvSpPr>
        <p:spPr bwMode="auto">
          <a:xfrm>
            <a:off x="1676400" y="2057400"/>
            <a:ext cx="4648200" cy="2514600"/>
          </a:xfrm>
          <a:prstGeom prst="wedgeEllipseCallout">
            <a:avLst>
              <a:gd name="adj1" fmla="val -53792"/>
              <a:gd name="adj2" fmla="val 78472"/>
            </a:avLst>
          </a:prstGeom>
          <a:solidFill>
            <a:schemeClr val="folHlink"/>
          </a:solidFill>
          <a:ln w="28575">
            <a:solidFill>
              <a:srgbClr val="993300"/>
            </a:solidFill>
            <a:miter lim="800000"/>
            <a:headEnd/>
            <a:tailEnd/>
          </a:ln>
          <a:effectLst/>
        </p:spPr>
        <p:txBody>
          <a:bodyPr/>
          <a:lstStyle/>
          <a:p>
            <a:pPr algn="ctr" fontAlgn="base">
              <a:spcBef>
                <a:spcPct val="0"/>
              </a:spcBef>
              <a:spcAft>
                <a:spcPct val="0"/>
              </a:spcAft>
            </a:pPr>
            <a:r>
              <a:rPr lang="en-GB" sz="1600" b="1">
                <a:solidFill>
                  <a:schemeClr val="tx2"/>
                </a:solidFill>
                <a:latin typeface="Arial" charset="0"/>
              </a:rPr>
              <a:t>Although it seemed to the sufferer that panic attacks appeared ‘out of the blue’ there are many studies suggesting that one or more serious stressors had occurred in their life prior to the attacks.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descr="image001"/>
          <p:cNvSpPr txBox="1">
            <a:spLocks noChangeArrowheads="1"/>
          </p:cNvSpPr>
          <p:nvPr/>
        </p:nvSpPr>
        <p:spPr bwMode="auto">
          <a:xfrm>
            <a:off x="381000" y="381000"/>
            <a:ext cx="8382000" cy="396875"/>
          </a:xfrm>
          <a:prstGeom prst="rect">
            <a:avLst/>
          </a:prstGeom>
          <a:blipFill dpi="0" rotWithShape="0">
            <a:blip r:embed="rId2"/>
            <a:srcRect/>
            <a:stretch>
              <a:fillRect/>
            </a:stretch>
          </a:blipFill>
          <a:ln w="9525">
            <a:noFill/>
            <a:miter lim="800000"/>
            <a:headEnd/>
            <a:tailEnd/>
          </a:ln>
          <a:effectLst/>
        </p:spPr>
        <p:txBody>
          <a:bodyPr>
            <a:spAutoFit/>
          </a:bodyPr>
          <a:lstStyle/>
          <a:p>
            <a:pPr fontAlgn="base">
              <a:spcBef>
                <a:spcPct val="50000"/>
              </a:spcBef>
              <a:spcAft>
                <a:spcPct val="0"/>
              </a:spcAft>
            </a:pPr>
            <a:r>
              <a:rPr lang="en-GB" sz="2000">
                <a:solidFill>
                  <a:schemeClr val="bg1"/>
                </a:solidFill>
                <a:latin typeface="Arial" charset="0"/>
              </a:rPr>
              <a:t>A vulnerability model to explain the occurrence of the first panic attack</a:t>
            </a:r>
          </a:p>
        </p:txBody>
      </p:sp>
      <p:sp>
        <p:nvSpPr>
          <p:cNvPr id="15363" name="Text Box 3"/>
          <p:cNvSpPr txBox="1">
            <a:spLocks noChangeArrowheads="1"/>
          </p:cNvSpPr>
          <p:nvPr/>
        </p:nvSpPr>
        <p:spPr bwMode="auto">
          <a:xfrm>
            <a:off x="2286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solidFill>
                  <a:schemeClr val="tx2"/>
                </a:solidFill>
                <a:latin typeface="Arial" charset="0"/>
              </a:rPr>
              <a:t>Precipitating stress</a:t>
            </a:r>
          </a:p>
        </p:txBody>
      </p:sp>
      <p:sp>
        <p:nvSpPr>
          <p:cNvPr id="15364" name="Text Box 4"/>
          <p:cNvSpPr txBox="1">
            <a:spLocks noChangeArrowheads="1"/>
          </p:cNvSpPr>
          <p:nvPr/>
        </p:nvSpPr>
        <p:spPr bwMode="auto">
          <a:xfrm>
            <a:off x="31242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Start of problem</a:t>
            </a:r>
          </a:p>
        </p:txBody>
      </p:sp>
      <p:sp>
        <p:nvSpPr>
          <p:cNvPr id="15365" name="Text Box 5"/>
          <p:cNvSpPr txBox="1">
            <a:spLocks noChangeArrowheads="1"/>
          </p:cNvSpPr>
          <p:nvPr/>
        </p:nvSpPr>
        <p:spPr bwMode="auto">
          <a:xfrm>
            <a:off x="44196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How problem construed</a:t>
            </a:r>
          </a:p>
        </p:txBody>
      </p:sp>
      <p:sp>
        <p:nvSpPr>
          <p:cNvPr id="15366" name="Text Box 6"/>
          <p:cNvSpPr txBox="1">
            <a:spLocks noChangeArrowheads="1"/>
          </p:cNvSpPr>
          <p:nvPr/>
        </p:nvSpPr>
        <p:spPr bwMode="auto">
          <a:xfrm>
            <a:off x="381000" y="4724400"/>
            <a:ext cx="1066800" cy="739775"/>
          </a:xfrm>
          <a:prstGeom prst="rect">
            <a:avLst/>
          </a:prstGeom>
          <a:solidFill>
            <a:schemeClr val="folHlink"/>
          </a:solidFill>
          <a:ln w="9525">
            <a:solidFill>
              <a:srgbClr val="800000"/>
            </a:solidFill>
            <a:miter lim="800000"/>
            <a:headEnd/>
            <a:tailEnd/>
          </a:ln>
          <a:effectLst/>
        </p:spPr>
        <p:txBody>
          <a:bodyPr>
            <a:spAutoFit/>
          </a:bodyPr>
          <a:lstStyle/>
          <a:p>
            <a:pPr algn="ctr" fontAlgn="base">
              <a:spcBef>
                <a:spcPct val="50000"/>
              </a:spcBef>
              <a:spcAft>
                <a:spcPct val="0"/>
              </a:spcAft>
            </a:pPr>
            <a:r>
              <a:rPr lang="en-GB" sz="1400">
                <a:solidFill>
                  <a:schemeClr val="tx2"/>
                </a:solidFill>
                <a:latin typeface="Arial" charset="0"/>
              </a:rPr>
              <a:t>Adverse</a:t>
            </a:r>
            <a:br>
              <a:rPr lang="en-GB" sz="1400">
                <a:solidFill>
                  <a:schemeClr val="tx2"/>
                </a:solidFill>
                <a:latin typeface="Arial" charset="0"/>
              </a:rPr>
            </a:br>
            <a:r>
              <a:rPr lang="en-GB" sz="1400">
                <a:solidFill>
                  <a:schemeClr val="tx2"/>
                </a:solidFill>
                <a:latin typeface="Arial" charset="0"/>
              </a:rPr>
              <a:t>life event(s)</a:t>
            </a:r>
          </a:p>
        </p:txBody>
      </p:sp>
      <p:sp>
        <p:nvSpPr>
          <p:cNvPr id="15367" name="Text Box 7" descr="image001"/>
          <p:cNvSpPr txBox="1">
            <a:spLocks noChangeArrowheads="1"/>
          </p:cNvSpPr>
          <p:nvPr/>
        </p:nvSpPr>
        <p:spPr bwMode="auto">
          <a:xfrm>
            <a:off x="3200400" y="4800600"/>
            <a:ext cx="9144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PANIC ATTACK</a:t>
            </a:r>
          </a:p>
        </p:txBody>
      </p:sp>
      <p:sp>
        <p:nvSpPr>
          <p:cNvPr id="15368" name="Text Box 8"/>
          <p:cNvSpPr txBox="1">
            <a:spLocks noChangeArrowheads="1"/>
          </p:cNvSpPr>
          <p:nvPr/>
        </p:nvSpPr>
        <p:spPr bwMode="auto">
          <a:xfrm>
            <a:off x="4343400" y="3810000"/>
            <a:ext cx="1371600" cy="739775"/>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DANGEROUS</a:t>
            </a:r>
          </a:p>
        </p:txBody>
      </p:sp>
      <p:sp>
        <p:nvSpPr>
          <p:cNvPr id="15369" name="Text Box 9"/>
          <p:cNvSpPr txBox="1">
            <a:spLocks noChangeArrowheads="1"/>
          </p:cNvSpPr>
          <p:nvPr/>
        </p:nvSpPr>
        <p:spPr bwMode="auto">
          <a:xfrm>
            <a:off x="4343400" y="5797550"/>
            <a:ext cx="13716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SAFE</a:t>
            </a:r>
          </a:p>
        </p:txBody>
      </p:sp>
      <p:sp>
        <p:nvSpPr>
          <p:cNvPr id="15370" name="Text Box 10"/>
          <p:cNvSpPr txBox="1">
            <a:spLocks noChangeArrowheads="1"/>
          </p:cNvSpPr>
          <p:nvPr/>
        </p:nvSpPr>
        <p:spPr bwMode="auto">
          <a:xfrm>
            <a:off x="7391400" y="3352800"/>
            <a:ext cx="1371600" cy="2219325"/>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of situations</a:t>
            </a:r>
          </a:p>
          <a:p>
            <a:pPr fontAlgn="base">
              <a:spcBef>
                <a:spcPct val="50000"/>
              </a:spcBef>
              <a:spcAft>
                <a:spcPct val="0"/>
              </a:spcAft>
            </a:pPr>
            <a:r>
              <a:rPr lang="en-GB" sz="1400">
                <a:latin typeface="Arial" charset="0"/>
              </a:rPr>
              <a:t>of places</a:t>
            </a:r>
          </a:p>
          <a:p>
            <a:pPr fontAlgn="base">
              <a:spcBef>
                <a:spcPct val="50000"/>
              </a:spcBef>
              <a:spcAft>
                <a:spcPct val="0"/>
              </a:spcAft>
            </a:pPr>
            <a:r>
              <a:rPr lang="en-GB" sz="1400">
                <a:latin typeface="Arial" charset="0"/>
              </a:rPr>
              <a:t>of actions</a:t>
            </a:r>
          </a:p>
          <a:p>
            <a:pPr fontAlgn="base">
              <a:spcBef>
                <a:spcPct val="50000"/>
              </a:spcBef>
              <a:spcAft>
                <a:spcPct val="0"/>
              </a:spcAft>
            </a:pPr>
            <a:r>
              <a:rPr lang="en-GB" sz="1400">
                <a:latin typeface="Arial" charset="0"/>
              </a:rPr>
              <a:t>of thoughts</a:t>
            </a:r>
          </a:p>
          <a:p>
            <a:pPr fontAlgn="base">
              <a:spcBef>
                <a:spcPct val="50000"/>
              </a:spcBef>
              <a:spcAft>
                <a:spcPct val="0"/>
              </a:spcAft>
            </a:pPr>
            <a:r>
              <a:rPr lang="en-GB" sz="1400">
                <a:latin typeface="Arial" charset="0"/>
              </a:rPr>
              <a:t>of feelings</a:t>
            </a:r>
          </a:p>
          <a:p>
            <a:pPr fontAlgn="base">
              <a:spcBef>
                <a:spcPct val="50000"/>
              </a:spcBef>
              <a:spcAft>
                <a:spcPct val="0"/>
              </a:spcAft>
            </a:pPr>
            <a:r>
              <a:rPr lang="en-GB" sz="1400">
                <a:latin typeface="Arial" charset="0"/>
              </a:rPr>
              <a:t>of anticipation</a:t>
            </a:r>
          </a:p>
          <a:p>
            <a:pPr fontAlgn="base">
              <a:spcBef>
                <a:spcPct val="50000"/>
              </a:spcBef>
              <a:spcAft>
                <a:spcPct val="0"/>
              </a:spcAft>
            </a:pPr>
            <a:r>
              <a:rPr lang="en-GB" sz="1400">
                <a:latin typeface="Arial" charset="0"/>
              </a:rPr>
              <a:t>of sleep</a:t>
            </a:r>
          </a:p>
        </p:txBody>
      </p:sp>
      <p:sp>
        <p:nvSpPr>
          <p:cNvPr id="15371" name="Text Box 11"/>
          <p:cNvSpPr txBox="1">
            <a:spLocks noChangeArrowheads="1"/>
          </p:cNvSpPr>
          <p:nvPr/>
        </p:nvSpPr>
        <p:spPr bwMode="auto">
          <a:xfrm>
            <a:off x="6934200" y="5715000"/>
            <a:ext cx="1752600" cy="730250"/>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Problem does not develop into chronic disorder</a:t>
            </a:r>
          </a:p>
        </p:txBody>
      </p:sp>
      <p:sp>
        <p:nvSpPr>
          <p:cNvPr id="15372" name="Text Box 12"/>
          <p:cNvSpPr txBox="1">
            <a:spLocks noChangeArrowheads="1"/>
          </p:cNvSpPr>
          <p:nvPr/>
        </p:nvSpPr>
        <p:spPr bwMode="auto">
          <a:xfrm>
            <a:off x="6019800" y="1905000"/>
            <a:ext cx="2971800" cy="1155700"/>
          </a:xfrm>
          <a:prstGeom prst="rect">
            <a:avLst/>
          </a:prstGeom>
          <a:noFill/>
          <a:ln w="9525">
            <a:noFill/>
            <a:miter lim="800000"/>
            <a:headEnd/>
            <a:tailEnd/>
          </a:ln>
          <a:effectLst/>
        </p:spPr>
        <p:txBody>
          <a:bodyPr>
            <a:spAutoFit/>
          </a:bodyPr>
          <a:lstStyle/>
          <a:p>
            <a:pPr algn="ctr" fontAlgn="base">
              <a:spcBef>
                <a:spcPct val="50000"/>
              </a:spcBef>
              <a:spcAft>
                <a:spcPct val="0"/>
              </a:spcAft>
              <a:tabLst>
                <a:tab pos="1905000" algn="l"/>
              </a:tabLst>
            </a:pPr>
            <a:r>
              <a:rPr lang="en-GB" sz="1400">
                <a:latin typeface="Arial" charset="0"/>
              </a:rPr>
              <a:t>fear</a:t>
            </a:r>
          </a:p>
          <a:p>
            <a:pPr fontAlgn="base">
              <a:spcBef>
                <a:spcPct val="50000"/>
              </a:spcBef>
              <a:spcAft>
                <a:spcPct val="0"/>
              </a:spcAft>
              <a:tabLst>
                <a:tab pos="1905000" algn="l"/>
              </a:tabLst>
            </a:pPr>
            <a:r>
              <a:rPr lang="en-GB" sz="1400">
                <a:latin typeface="Arial" charset="0"/>
              </a:rPr>
              <a:t>bodily	       more</a:t>
            </a:r>
            <a:br>
              <a:rPr lang="en-GB" sz="1400">
                <a:latin typeface="Arial" charset="0"/>
              </a:rPr>
            </a:br>
            <a:r>
              <a:rPr lang="en-GB" sz="1400">
                <a:latin typeface="Arial" charset="0"/>
              </a:rPr>
              <a:t>sensations	sensations</a:t>
            </a:r>
          </a:p>
          <a:p>
            <a:pPr algn="ctr" fontAlgn="base">
              <a:spcBef>
                <a:spcPct val="50000"/>
              </a:spcBef>
              <a:spcAft>
                <a:spcPct val="0"/>
              </a:spcAft>
              <a:tabLst>
                <a:tab pos="1905000" algn="l"/>
              </a:tabLst>
            </a:pPr>
            <a:r>
              <a:rPr lang="en-GB" sz="1400">
                <a:latin typeface="Arial" charset="0"/>
              </a:rPr>
              <a:t>fear</a:t>
            </a:r>
          </a:p>
        </p:txBody>
      </p:sp>
      <p:sp>
        <p:nvSpPr>
          <p:cNvPr id="15373" name="Text Box 13"/>
          <p:cNvSpPr txBox="1">
            <a:spLocks noChangeArrowheads="1"/>
          </p:cNvSpPr>
          <p:nvPr/>
        </p:nvSpPr>
        <p:spPr bwMode="auto">
          <a:xfrm>
            <a:off x="70104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Secondary</a:t>
            </a:r>
            <a:br>
              <a:rPr lang="en-GB" sz="1400">
                <a:latin typeface="Arial" charset="0"/>
              </a:rPr>
            </a:br>
            <a:r>
              <a:rPr lang="en-GB" sz="1400">
                <a:latin typeface="Arial" charset="0"/>
              </a:rPr>
              <a:t>reactions</a:t>
            </a:r>
          </a:p>
        </p:txBody>
      </p:sp>
      <p:sp>
        <p:nvSpPr>
          <p:cNvPr id="15374" name="Arc 14"/>
          <p:cNvSpPr>
            <a:spLocks/>
          </p:cNvSpPr>
          <p:nvPr/>
        </p:nvSpPr>
        <p:spPr bwMode="auto">
          <a:xfrm rot="10800000" flipV="1">
            <a:off x="6781800" y="20574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15375" name="Arc 15"/>
          <p:cNvSpPr>
            <a:spLocks/>
          </p:cNvSpPr>
          <p:nvPr/>
        </p:nvSpPr>
        <p:spPr bwMode="auto">
          <a:xfrm rot="15684527" flipV="1">
            <a:off x="7810500" y="20955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15376" name="Arc 16"/>
          <p:cNvSpPr>
            <a:spLocks/>
          </p:cNvSpPr>
          <p:nvPr/>
        </p:nvSpPr>
        <p:spPr bwMode="auto">
          <a:xfrm rot="4027698" flipV="1">
            <a:off x="6819900" y="27051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15377" name="Arc 17"/>
          <p:cNvSpPr>
            <a:spLocks/>
          </p:cNvSpPr>
          <p:nvPr/>
        </p:nvSpPr>
        <p:spPr bwMode="auto">
          <a:xfrm rot="534429" flipV="1">
            <a:off x="7772400" y="26670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15378" name="Text Box 18"/>
          <p:cNvSpPr txBox="1">
            <a:spLocks noChangeArrowheads="1"/>
          </p:cNvSpPr>
          <p:nvPr/>
        </p:nvSpPr>
        <p:spPr bwMode="auto">
          <a:xfrm>
            <a:off x="6248400" y="3886200"/>
            <a:ext cx="1219200" cy="304800"/>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avoidance</a:t>
            </a:r>
          </a:p>
        </p:txBody>
      </p:sp>
      <p:sp>
        <p:nvSpPr>
          <p:cNvPr id="15379" name="Line 19"/>
          <p:cNvSpPr>
            <a:spLocks noChangeShapeType="1"/>
          </p:cNvSpPr>
          <p:nvPr/>
        </p:nvSpPr>
        <p:spPr bwMode="auto">
          <a:xfrm>
            <a:off x="2819400" y="5105400"/>
            <a:ext cx="381000" cy="0"/>
          </a:xfrm>
          <a:prstGeom prst="line">
            <a:avLst/>
          </a:prstGeom>
          <a:noFill/>
          <a:ln w="19050">
            <a:solidFill>
              <a:schemeClr val="tx1"/>
            </a:solidFill>
            <a:round/>
            <a:headEnd/>
            <a:tailEnd type="triangle" w="med" len="med"/>
          </a:ln>
          <a:effectLst/>
        </p:spPr>
        <p:txBody>
          <a:bodyPr/>
          <a:lstStyle/>
          <a:p>
            <a:endParaRPr lang="en-GB"/>
          </a:p>
        </p:txBody>
      </p:sp>
      <p:sp>
        <p:nvSpPr>
          <p:cNvPr id="15380" name="Line 20"/>
          <p:cNvSpPr>
            <a:spLocks noChangeShapeType="1"/>
          </p:cNvSpPr>
          <p:nvPr/>
        </p:nvSpPr>
        <p:spPr bwMode="auto">
          <a:xfrm flipV="1">
            <a:off x="4114800" y="4343400"/>
            <a:ext cx="609600" cy="609600"/>
          </a:xfrm>
          <a:prstGeom prst="line">
            <a:avLst/>
          </a:prstGeom>
          <a:noFill/>
          <a:ln w="19050">
            <a:solidFill>
              <a:schemeClr val="tx1"/>
            </a:solidFill>
            <a:round/>
            <a:headEnd/>
            <a:tailEnd type="triangle" w="med" len="med"/>
          </a:ln>
          <a:effectLst/>
        </p:spPr>
        <p:txBody>
          <a:bodyPr/>
          <a:lstStyle/>
          <a:p>
            <a:endParaRPr lang="en-GB"/>
          </a:p>
        </p:txBody>
      </p:sp>
      <p:sp>
        <p:nvSpPr>
          <p:cNvPr id="15381" name="Line 21"/>
          <p:cNvSpPr>
            <a:spLocks noChangeShapeType="1"/>
          </p:cNvSpPr>
          <p:nvPr/>
        </p:nvSpPr>
        <p:spPr bwMode="auto">
          <a:xfrm>
            <a:off x="4114800" y="5105400"/>
            <a:ext cx="685800" cy="685800"/>
          </a:xfrm>
          <a:prstGeom prst="line">
            <a:avLst/>
          </a:prstGeom>
          <a:noFill/>
          <a:ln w="19050">
            <a:solidFill>
              <a:schemeClr val="tx1"/>
            </a:solidFill>
            <a:round/>
            <a:headEnd/>
            <a:tailEnd type="triangle" w="med" len="med"/>
          </a:ln>
          <a:effectLst/>
        </p:spPr>
        <p:txBody>
          <a:bodyPr/>
          <a:lstStyle/>
          <a:p>
            <a:endParaRPr lang="en-GB"/>
          </a:p>
        </p:txBody>
      </p:sp>
      <p:sp>
        <p:nvSpPr>
          <p:cNvPr id="15382" name="Line 22"/>
          <p:cNvSpPr>
            <a:spLocks noChangeShapeType="1"/>
          </p:cNvSpPr>
          <p:nvPr/>
        </p:nvSpPr>
        <p:spPr bwMode="auto">
          <a:xfrm flipV="1">
            <a:off x="5715000" y="3048000"/>
            <a:ext cx="838200" cy="838200"/>
          </a:xfrm>
          <a:prstGeom prst="line">
            <a:avLst/>
          </a:prstGeom>
          <a:noFill/>
          <a:ln w="19050">
            <a:solidFill>
              <a:schemeClr val="tx1"/>
            </a:solidFill>
            <a:round/>
            <a:headEnd/>
            <a:tailEnd type="triangle" w="med" len="med"/>
          </a:ln>
          <a:effectLst/>
        </p:spPr>
        <p:txBody>
          <a:bodyPr/>
          <a:lstStyle/>
          <a:p>
            <a:endParaRPr lang="en-GB"/>
          </a:p>
        </p:txBody>
      </p:sp>
      <p:sp>
        <p:nvSpPr>
          <p:cNvPr id="15383" name="Line 23"/>
          <p:cNvSpPr>
            <a:spLocks noChangeShapeType="1"/>
          </p:cNvSpPr>
          <p:nvPr/>
        </p:nvSpPr>
        <p:spPr bwMode="auto">
          <a:xfrm>
            <a:off x="5715000" y="4038600"/>
            <a:ext cx="533400" cy="0"/>
          </a:xfrm>
          <a:prstGeom prst="line">
            <a:avLst/>
          </a:prstGeom>
          <a:noFill/>
          <a:ln w="19050">
            <a:solidFill>
              <a:schemeClr val="tx1"/>
            </a:solidFill>
            <a:round/>
            <a:headEnd/>
            <a:tailEnd type="triangle" w="med" len="med"/>
          </a:ln>
          <a:effectLst/>
        </p:spPr>
        <p:txBody>
          <a:bodyPr/>
          <a:lstStyle/>
          <a:p>
            <a:endParaRPr lang="en-GB"/>
          </a:p>
        </p:txBody>
      </p:sp>
      <p:sp>
        <p:nvSpPr>
          <p:cNvPr id="15384" name="Line 24"/>
          <p:cNvSpPr>
            <a:spLocks noChangeShapeType="1"/>
          </p:cNvSpPr>
          <p:nvPr/>
        </p:nvSpPr>
        <p:spPr bwMode="auto">
          <a:xfrm>
            <a:off x="36576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15385" name="Line 25"/>
          <p:cNvSpPr>
            <a:spLocks noChangeShapeType="1"/>
          </p:cNvSpPr>
          <p:nvPr/>
        </p:nvSpPr>
        <p:spPr bwMode="auto">
          <a:xfrm>
            <a:off x="5105400" y="1752600"/>
            <a:ext cx="0" cy="19050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15386" name="Line 26"/>
          <p:cNvSpPr>
            <a:spLocks noChangeShapeType="1"/>
          </p:cNvSpPr>
          <p:nvPr/>
        </p:nvSpPr>
        <p:spPr bwMode="auto">
          <a:xfrm>
            <a:off x="9144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15387" name="AutoShape 27"/>
          <p:cNvSpPr>
            <a:spLocks noChangeArrowheads="1"/>
          </p:cNvSpPr>
          <p:nvPr/>
        </p:nvSpPr>
        <p:spPr bwMode="auto">
          <a:xfrm>
            <a:off x="1676400" y="1447800"/>
            <a:ext cx="4951413" cy="2514600"/>
          </a:xfrm>
          <a:prstGeom prst="wedgeEllipseCallout">
            <a:avLst>
              <a:gd name="adj1" fmla="val -52884"/>
              <a:gd name="adj2" fmla="val 95833"/>
            </a:avLst>
          </a:prstGeom>
          <a:solidFill>
            <a:schemeClr val="folHlink"/>
          </a:solidFill>
          <a:ln w="28575">
            <a:solidFill>
              <a:srgbClr val="993300"/>
            </a:solidFill>
            <a:miter lim="800000"/>
            <a:headEnd/>
            <a:tailEnd/>
          </a:ln>
          <a:effectLst/>
        </p:spPr>
        <p:txBody>
          <a:bodyPr/>
          <a:lstStyle/>
          <a:p>
            <a:pPr algn="ctr" fontAlgn="base">
              <a:spcBef>
                <a:spcPct val="0"/>
              </a:spcBef>
              <a:spcAft>
                <a:spcPct val="0"/>
              </a:spcAft>
            </a:pPr>
            <a:r>
              <a:rPr lang="en-GB" sz="1600" b="1">
                <a:solidFill>
                  <a:schemeClr val="tx2"/>
                </a:solidFill>
                <a:latin typeface="Arial" charset="0"/>
              </a:rPr>
              <a:t>However, the stressful event does not occur on the day of the panic but many months before, possibly as much as six months to a year, so the person may not make the right connections with an attack happening at that moment.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descr="image001"/>
          <p:cNvSpPr txBox="1">
            <a:spLocks noChangeArrowheads="1"/>
          </p:cNvSpPr>
          <p:nvPr/>
        </p:nvSpPr>
        <p:spPr bwMode="auto">
          <a:xfrm>
            <a:off x="381000" y="381000"/>
            <a:ext cx="8382000" cy="396875"/>
          </a:xfrm>
          <a:prstGeom prst="rect">
            <a:avLst/>
          </a:prstGeom>
          <a:blipFill dpi="0" rotWithShape="0">
            <a:blip r:embed="rId2"/>
            <a:srcRect/>
            <a:stretch>
              <a:fillRect/>
            </a:stretch>
          </a:blipFill>
          <a:ln w="9525">
            <a:noFill/>
            <a:miter lim="800000"/>
            <a:headEnd/>
            <a:tailEnd/>
          </a:ln>
          <a:effectLst/>
        </p:spPr>
        <p:txBody>
          <a:bodyPr>
            <a:spAutoFit/>
          </a:bodyPr>
          <a:lstStyle/>
          <a:p>
            <a:pPr fontAlgn="base">
              <a:spcBef>
                <a:spcPct val="50000"/>
              </a:spcBef>
              <a:spcAft>
                <a:spcPct val="0"/>
              </a:spcAft>
            </a:pPr>
            <a:r>
              <a:rPr lang="en-GB" sz="2000">
                <a:solidFill>
                  <a:schemeClr val="bg1"/>
                </a:solidFill>
                <a:latin typeface="Arial" charset="0"/>
              </a:rPr>
              <a:t>A vulnerability model to explain the occurrence of the first panic attack</a:t>
            </a:r>
          </a:p>
        </p:txBody>
      </p:sp>
      <p:sp>
        <p:nvSpPr>
          <p:cNvPr id="9219" name="Text Box 3"/>
          <p:cNvSpPr txBox="1">
            <a:spLocks noChangeArrowheads="1"/>
          </p:cNvSpPr>
          <p:nvPr/>
        </p:nvSpPr>
        <p:spPr bwMode="auto">
          <a:xfrm>
            <a:off x="381000" y="1219200"/>
            <a:ext cx="12192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solidFill>
                  <a:srgbClr val="333399"/>
                </a:solidFill>
                <a:latin typeface="Arial" charset="0"/>
              </a:rPr>
              <a:t>Precipitating stress</a:t>
            </a:r>
          </a:p>
        </p:txBody>
      </p:sp>
      <p:sp>
        <p:nvSpPr>
          <p:cNvPr id="9220" name="Text Box 4"/>
          <p:cNvSpPr txBox="1">
            <a:spLocks noChangeArrowheads="1"/>
          </p:cNvSpPr>
          <p:nvPr/>
        </p:nvSpPr>
        <p:spPr bwMode="auto">
          <a:xfrm>
            <a:off x="16002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b="1">
                <a:latin typeface="Arial" charset="0"/>
              </a:rPr>
              <a:t>Vulnerability factor</a:t>
            </a:r>
          </a:p>
        </p:txBody>
      </p:sp>
      <p:sp>
        <p:nvSpPr>
          <p:cNvPr id="9221" name="Text Box 5"/>
          <p:cNvSpPr txBox="1">
            <a:spLocks noChangeArrowheads="1"/>
          </p:cNvSpPr>
          <p:nvPr/>
        </p:nvSpPr>
        <p:spPr bwMode="auto">
          <a:xfrm>
            <a:off x="31242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Start of problem</a:t>
            </a:r>
          </a:p>
        </p:txBody>
      </p:sp>
      <p:sp>
        <p:nvSpPr>
          <p:cNvPr id="9222" name="Text Box 6"/>
          <p:cNvSpPr txBox="1">
            <a:spLocks noChangeArrowheads="1"/>
          </p:cNvSpPr>
          <p:nvPr/>
        </p:nvSpPr>
        <p:spPr bwMode="auto">
          <a:xfrm>
            <a:off x="4419600" y="1219200"/>
            <a:ext cx="13716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How problem construed</a:t>
            </a:r>
          </a:p>
        </p:txBody>
      </p:sp>
      <p:sp>
        <p:nvSpPr>
          <p:cNvPr id="9223" name="Text Box 7"/>
          <p:cNvSpPr txBox="1">
            <a:spLocks noChangeArrowheads="1"/>
          </p:cNvSpPr>
          <p:nvPr/>
        </p:nvSpPr>
        <p:spPr bwMode="auto">
          <a:xfrm>
            <a:off x="381000" y="4724400"/>
            <a:ext cx="1066800" cy="739775"/>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Adverse</a:t>
            </a:r>
            <a:br>
              <a:rPr lang="en-GB" sz="1400">
                <a:latin typeface="Arial" charset="0"/>
              </a:rPr>
            </a:br>
            <a:r>
              <a:rPr lang="en-GB" sz="1400">
                <a:latin typeface="Arial" charset="0"/>
              </a:rPr>
              <a:t>life event(s)</a:t>
            </a:r>
          </a:p>
        </p:txBody>
      </p:sp>
      <p:sp>
        <p:nvSpPr>
          <p:cNvPr id="9224" name="Text Box 8"/>
          <p:cNvSpPr txBox="1">
            <a:spLocks noChangeArrowheads="1"/>
          </p:cNvSpPr>
          <p:nvPr/>
        </p:nvSpPr>
        <p:spPr bwMode="auto">
          <a:xfrm>
            <a:off x="1828800" y="4724400"/>
            <a:ext cx="1066800" cy="739775"/>
          </a:xfrm>
          <a:prstGeom prst="rect">
            <a:avLst/>
          </a:prstGeom>
          <a:solidFill>
            <a:schemeClr val="folHlink"/>
          </a:solidFill>
          <a:ln w="9525">
            <a:solidFill>
              <a:srgbClr val="990000"/>
            </a:solidFill>
            <a:miter lim="800000"/>
            <a:headEnd/>
            <a:tailEnd/>
          </a:ln>
          <a:effectLst/>
        </p:spPr>
        <p:txBody>
          <a:bodyPr>
            <a:spAutoFit/>
          </a:bodyPr>
          <a:lstStyle/>
          <a:p>
            <a:pPr algn="ctr" fontAlgn="base">
              <a:spcBef>
                <a:spcPct val="50000"/>
              </a:spcBef>
              <a:spcAft>
                <a:spcPct val="0"/>
              </a:spcAft>
            </a:pPr>
            <a:r>
              <a:rPr lang="en-GB" sz="1400">
                <a:solidFill>
                  <a:srgbClr val="111111"/>
                </a:solidFill>
                <a:latin typeface="Arial" charset="0"/>
              </a:rPr>
              <a:t>Poor emotional processing</a:t>
            </a:r>
          </a:p>
        </p:txBody>
      </p:sp>
      <p:sp>
        <p:nvSpPr>
          <p:cNvPr id="9225" name="Text Box 9" descr="image001"/>
          <p:cNvSpPr txBox="1">
            <a:spLocks noChangeArrowheads="1"/>
          </p:cNvSpPr>
          <p:nvPr/>
        </p:nvSpPr>
        <p:spPr bwMode="auto">
          <a:xfrm>
            <a:off x="3276600" y="4800600"/>
            <a:ext cx="9144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PANIC ATTACK</a:t>
            </a:r>
          </a:p>
        </p:txBody>
      </p:sp>
      <p:sp>
        <p:nvSpPr>
          <p:cNvPr id="9226" name="Text Box 10"/>
          <p:cNvSpPr txBox="1">
            <a:spLocks noChangeArrowheads="1"/>
          </p:cNvSpPr>
          <p:nvPr/>
        </p:nvSpPr>
        <p:spPr bwMode="auto">
          <a:xfrm>
            <a:off x="4343400" y="3810000"/>
            <a:ext cx="1371600" cy="739775"/>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DANGEROUS</a:t>
            </a:r>
          </a:p>
        </p:txBody>
      </p:sp>
      <p:sp>
        <p:nvSpPr>
          <p:cNvPr id="9227" name="Text Box 11"/>
          <p:cNvSpPr txBox="1">
            <a:spLocks noChangeArrowheads="1"/>
          </p:cNvSpPr>
          <p:nvPr/>
        </p:nvSpPr>
        <p:spPr bwMode="auto">
          <a:xfrm>
            <a:off x="4343400" y="5797550"/>
            <a:ext cx="1371600" cy="527050"/>
          </a:xfrm>
          <a:prstGeom prst="rect">
            <a:avLst/>
          </a:prstGeom>
          <a:noFill/>
          <a:ln w="9525">
            <a:solidFill>
              <a:schemeClr val="tx1"/>
            </a:solidFill>
            <a:miter lim="800000"/>
            <a:headEnd/>
            <a:tailEnd/>
          </a:ln>
          <a:effectLst/>
        </p:spPr>
        <p:txBody>
          <a:bodyPr>
            <a:spAutoFit/>
          </a:bodyPr>
          <a:lstStyle/>
          <a:p>
            <a:pPr algn="ctr" fontAlgn="base">
              <a:spcBef>
                <a:spcPct val="50000"/>
              </a:spcBef>
              <a:spcAft>
                <a:spcPct val="0"/>
              </a:spcAft>
            </a:pPr>
            <a:r>
              <a:rPr lang="en-GB" sz="1400">
                <a:latin typeface="Arial" charset="0"/>
              </a:rPr>
              <a:t>APPRAISED AS SAFE</a:t>
            </a:r>
          </a:p>
        </p:txBody>
      </p:sp>
      <p:sp>
        <p:nvSpPr>
          <p:cNvPr id="9228" name="Text Box 12"/>
          <p:cNvSpPr txBox="1">
            <a:spLocks noChangeArrowheads="1"/>
          </p:cNvSpPr>
          <p:nvPr/>
        </p:nvSpPr>
        <p:spPr bwMode="auto">
          <a:xfrm>
            <a:off x="7391400" y="3352800"/>
            <a:ext cx="1371600" cy="2219325"/>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of situations</a:t>
            </a:r>
          </a:p>
          <a:p>
            <a:pPr fontAlgn="base">
              <a:spcBef>
                <a:spcPct val="50000"/>
              </a:spcBef>
              <a:spcAft>
                <a:spcPct val="0"/>
              </a:spcAft>
            </a:pPr>
            <a:r>
              <a:rPr lang="en-GB" sz="1400">
                <a:latin typeface="Arial" charset="0"/>
              </a:rPr>
              <a:t>of places</a:t>
            </a:r>
          </a:p>
          <a:p>
            <a:pPr fontAlgn="base">
              <a:spcBef>
                <a:spcPct val="50000"/>
              </a:spcBef>
              <a:spcAft>
                <a:spcPct val="0"/>
              </a:spcAft>
            </a:pPr>
            <a:r>
              <a:rPr lang="en-GB" sz="1400">
                <a:latin typeface="Arial" charset="0"/>
              </a:rPr>
              <a:t>of actions</a:t>
            </a:r>
          </a:p>
          <a:p>
            <a:pPr fontAlgn="base">
              <a:spcBef>
                <a:spcPct val="50000"/>
              </a:spcBef>
              <a:spcAft>
                <a:spcPct val="0"/>
              </a:spcAft>
            </a:pPr>
            <a:r>
              <a:rPr lang="en-GB" sz="1400">
                <a:latin typeface="Arial" charset="0"/>
              </a:rPr>
              <a:t>of thoughts</a:t>
            </a:r>
          </a:p>
          <a:p>
            <a:pPr fontAlgn="base">
              <a:spcBef>
                <a:spcPct val="50000"/>
              </a:spcBef>
              <a:spcAft>
                <a:spcPct val="0"/>
              </a:spcAft>
            </a:pPr>
            <a:r>
              <a:rPr lang="en-GB" sz="1400">
                <a:latin typeface="Arial" charset="0"/>
              </a:rPr>
              <a:t>of feelings</a:t>
            </a:r>
          </a:p>
          <a:p>
            <a:pPr fontAlgn="base">
              <a:spcBef>
                <a:spcPct val="50000"/>
              </a:spcBef>
              <a:spcAft>
                <a:spcPct val="0"/>
              </a:spcAft>
            </a:pPr>
            <a:r>
              <a:rPr lang="en-GB" sz="1400">
                <a:latin typeface="Arial" charset="0"/>
              </a:rPr>
              <a:t>of anticipation</a:t>
            </a:r>
          </a:p>
          <a:p>
            <a:pPr fontAlgn="base">
              <a:spcBef>
                <a:spcPct val="50000"/>
              </a:spcBef>
              <a:spcAft>
                <a:spcPct val="0"/>
              </a:spcAft>
            </a:pPr>
            <a:r>
              <a:rPr lang="en-GB" sz="1400">
                <a:latin typeface="Arial" charset="0"/>
              </a:rPr>
              <a:t>of sleep</a:t>
            </a:r>
          </a:p>
        </p:txBody>
      </p:sp>
      <p:sp>
        <p:nvSpPr>
          <p:cNvPr id="9229" name="Text Box 13"/>
          <p:cNvSpPr txBox="1">
            <a:spLocks noChangeArrowheads="1"/>
          </p:cNvSpPr>
          <p:nvPr/>
        </p:nvSpPr>
        <p:spPr bwMode="auto">
          <a:xfrm>
            <a:off x="6934200" y="5715000"/>
            <a:ext cx="1752600" cy="730250"/>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Problem does not develop into chronic disorder</a:t>
            </a:r>
          </a:p>
        </p:txBody>
      </p:sp>
      <p:sp>
        <p:nvSpPr>
          <p:cNvPr id="9230" name="Text Box 14"/>
          <p:cNvSpPr txBox="1">
            <a:spLocks noChangeArrowheads="1"/>
          </p:cNvSpPr>
          <p:nvPr/>
        </p:nvSpPr>
        <p:spPr bwMode="auto">
          <a:xfrm>
            <a:off x="6019800" y="1905000"/>
            <a:ext cx="2971800" cy="1155700"/>
          </a:xfrm>
          <a:prstGeom prst="rect">
            <a:avLst/>
          </a:prstGeom>
          <a:noFill/>
          <a:ln w="9525">
            <a:noFill/>
            <a:miter lim="800000"/>
            <a:headEnd/>
            <a:tailEnd/>
          </a:ln>
          <a:effectLst/>
        </p:spPr>
        <p:txBody>
          <a:bodyPr>
            <a:spAutoFit/>
          </a:bodyPr>
          <a:lstStyle/>
          <a:p>
            <a:pPr algn="ctr" fontAlgn="base">
              <a:spcBef>
                <a:spcPct val="50000"/>
              </a:spcBef>
              <a:spcAft>
                <a:spcPct val="0"/>
              </a:spcAft>
              <a:tabLst>
                <a:tab pos="1905000" algn="l"/>
              </a:tabLst>
            </a:pPr>
            <a:r>
              <a:rPr lang="en-GB" sz="1400">
                <a:latin typeface="Arial" charset="0"/>
              </a:rPr>
              <a:t>fear</a:t>
            </a:r>
          </a:p>
          <a:p>
            <a:pPr fontAlgn="base">
              <a:spcBef>
                <a:spcPct val="50000"/>
              </a:spcBef>
              <a:spcAft>
                <a:spcPct val="0"/>
              </a:spcAft>
              <a:tabLst>
                <a:tab pos="1905000" algn="l"/>
              </a:tabLst>
            </a:pPr>
            <a:r>
              <a:rPr lang="en-GB" sz="1400">
                <a:latin typeface="Arial" charset="0"/>
              </a:rPr>
              <a:t>bodily	       more</a:t>
            </a:r>
            <a:br>
              <a:rPr lang="en-GB" sz="1400">
                <a:latin typeface="Arial" charset="0"/>
              </a:rPr>
            </a:br>
            <a:r>
              <a:rPr lang="en-GB" sz="1400">
                <a:latin typeface="Arial" charset="0"/>
              </a:rPr>
              <a:t>sensations	sensations</a:t>
            </a:r>
          </a:p>
          <a:p>
            <a:pPr algn="ctr" fontAlgn="base">
              <a:spcBef>
                <a:spcPct val="50000"/>
              </a:spcBef>
              <a:spcAft>
                <a:spcPct val="0"/>
              </a:spcAft>
              <a:tabLst>
                <a:tab pos="1905000" algn="l"/>
              </a:tabLst>
            </a:pPr>
            <a:r>
              <a:rPr lang="en-GB" sz="1400">
                <a:latin typeface="Arial" charset="0"/>
              </a:rPr>
              <a:t>fear</a:t>
            </a:r>
          </a:p>
        </p:txBody>
      </p:sp>
      <p:sp>
        <p:nvSpPr>
          <p:cNvPr id="9231" name="Text Box 15"/>
          <p:cNvSpPr txBox="1">
            <a:spLocks noChangeArrowheads="1"/>
          </p:cNvSpPr>
          <p:nvPr/>
        </p:nvSpPr>
        <p:spPr bwMode="auto">
          <a:xfrm>
            <a:off x="7010400" y="1219200"/>
            <a:ext cx="1066800" cy="51752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GB" sz="1400">
                <a:latin typeface="Arial" charset="0"/>
              </a:rPr>
              <a:t>Secondary</a:t>
            </a:r>
            <a:br>
              <a:rPr lang="en-GB" sz="1400">
                <a:latin typeface="Arial" charset="0"/>
              </a:rPr>
            </a:br>
            <a:r>
              <a:rPr lang="en-GB" sz="1400">
                <a:latin typeface="Arial" charset="0"/>
              </a:rPr>
              <a:t>reactions</a:t>
            </a:r>
          </a:p>
        </p:txBody>
      </p:sp>
      <p:sp>
        <p:nvSpPr>
          <p:cNvPr id="9232" name="Arc 16"/>
          <p:cNvSpPr>
            <a:spLocks/>
          </p:cNvSpPr>
          <p:nvPr/>
        </p:nvSpPr>
        <p:spPr bwMode="auto">
          <a:xfrm rot="10800000" flipV="1">
            <a:off x="6781800" y="20574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9233" name="Arc 17"/>
          <p:cNvSpPr>
            <a:spLocks/>
          </p:cNvSpPr>
          <p:nvPr/>
        </p:nvSpPr>
        <p:spPr bwMode="auto">
          <a:xfrm rot="15684527" flipV="1">
            <a:off x="7810500" y="20955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9234" name="Arc 18"/>
          <p:cNvSpPr>
            <a:spLocks/>
          </p:cNvSpPr>
          <p:nvPr/>
        </p:nvSpPr>
        <p:spPr bwMode="auto">
          <a:xfrm rot="4027698" flipV="1">
            <a:off x="6819900" y="27051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9235" name="Arc 19"/>
          <p:cNvSpPr>
            <a:spLocks/>
          </p:cNvSpPr>
          <p:nvPr/>
        </p:nvSpPr>
        <p:spPr bwMode="auto">
          <a:xfrm rot="534429" flipV="1">
            <a:off x="7772400" y="2667000"/>
            <a:ext cx="3810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triangle" w="med" len="med"/>
            <a:tailEnd/>
          </a:ln>
          <a:effectLst/>
        </p:spPr>
        <p:txBody>
          <a:bodyPr wrap="none" anchor="ctr"/>
          <a:lstStyle/>
          <a:p>
            <a:endParaRPr lang="en-GB"/>
          </a:p>
        </p:txBody>
      </p:sp>
      <p:sp>
        <p:nvSpPr>
          <p:cNvPr id="9236" name="Text Box 20"/>
          <p:cNvSpPr txBox="1">
            <a:spLocks noChangeArrowheads="1"/>
          </p:cNvSpPr>
          <p:nvPr/>
        </p:nvSpPr>
        <p:spPr bwMode="auto">
          <a:xfrm>
            <a:off x="6248400" y="3886200"/>
            <a:ext cx="990600" cy="517525"/>
          </a:xfrm>
          <a:prstGeom prst="rect">
            <a:avLst/>
          </a:prstGeom>
          <a:noFill/>
          <a:ln w="9525">
            <a:noFill/>
            <a:miter lim="800000"/>
            <a:headEnd/>
            <a:tailEnd/>
          </a:ln>
          <a:effectLst/>
        </p:spPr>
        <p:txBody>
          <a:bodyPr>
            <a:spAutoFit/>
          </a:bodyPr>
          <a:lstStyle/>
          <a:p>
            <a:pPr fontAlgn="base">
              <a:spcBef>
                <a:spcPct val="50000"/>
              </a:spcBef>
              <a:spcAft>
                <a:spcPct val="0"/>
              </a:spcAft>
            </a:pPr>
            <a:r>
              <a:rPr lang="en-GB" sz="1400">
                <a:latin typeface="Arial" charset="0"/>
              </a:rPr>
              <a:t>avoidance</a:t>
            </a:r>
          </a:p>
        </p:txBody>
      </p:sp>
      <p:sp>
        <p:nvSpPr>
          <p:cNvPr id="9237" name="Line 21"/>
          <p:cNvSpPr>
            <a:spLocks noChangeShapeType="1"/>
          </p:cNvSpPr>
          <p:nvPr/>
        </p:nvSpPr>
        <p:spPr bwMode="auto">
          <a:xfrm>
            <a:off x="1447800" y="5105400"/>
            <a:ext cx="381000" cy="0"/>
          </a:xfrm>
          <a:prstGeom prst="line">
            <a:avLst/>
          </a:prstGeom>
          <a:noFill/>
          <a:ln w="19050">
            <a:solidFill>
              <a:schemeClr val="tx1"/>
            </a:solidFill>
            <a:round/>
            <a:headEnd/>
            <a:tailEnd type="triangle" w="med" len="med"/>
          </a:ln>
          <a:effectLst/>
        </p:spPr>
        <p:txBody>
          <a:bodyPr/>
          <a:lstStyle/>
          <a:p>
            <a:endParaRPr lang="en-GB"/>
          </a:p>
        </p:txBody>
      </p:sp>
      <p:sp>
        <p:nvSpPr>
          <p:cNvPr id="9238" name="Line 22"/>
          <p:cNvSpPr>
            <a:spLocks noChangeShapeType="1"/>
          </p:cNvSpPr>
          <p:nvPr/>
        </p:nvSpPr>
        <p:spPr bwMode="auto">
          <a:xfrm>
            <a:off x="2895600" y="5105400"/>
            <a:ext cx="381000" cy="0"/>
          </a:xfrm>
          <a:prstGeom prst="line">
            <a:avLst/>
          </a:prstGeom>
          <a:noFill/>
          <a:ln w="19050">
            <a:solidFill>
              <a:schemeClr val="tx1"/>
            </a:solidFill>
            <a:round/>
            <a:headEnd/>
            <a:tailEnd type="triangle" w="med" len="med"/>
          </a:ln>
          <a:effectLst/>
        </p:spPr>
        <p:txBody>
          <a:bodyPr/>
          <a:lstStyle/>
          <a:p>
            <a:endParaRPr lang="en-GB"/>
          </a:p>
        </p:txBody>
      </p:sp>
      <p:sp>
        <p:nvSpPr>
          <p:cNvPr id="9239" name="Line 23"/>
          <p:cNvSpPr>
            <a:spLocks noChangeShapeType="1"/>
          </p:cNvSpPr>
          <p:nvPr/>
        </p:nvSpPr>
        <p:spPr bwMode="auto">
          <a:xfrm flipV="1">
            <a:off x="4191000" y="4572000"/>
            <a:ext cx="762000" cy="533400"/>
          </a:xfrm>
          <a:prstGeom prst="line">
            <a:avLst/>
          </a:prstGeom>
          <a:noFill/>
          <a:ln w="19050">
            <a:solidFill>
              <a:schemeClr val="tx1"/>
            </a:solidFill>
            <a:round/>
            <a:headEnd/>
            <a:tailEnd type="triangle" w="med" len="med"/>
          </a:ln>
          <a:effectLst/>
        </p:spPr>
        <p:txBody>
          <a:bodyPr/>
          <a:lstStyle/>
          <a:p>
            <a:endParaRPr lang="en-GB"/>
          </a:p>
        </p:txBody>
      </p:sp>
      <p:sp>
        <p:nvSpPr>
          <p:cNvPr id="9240" name="Line 24"/>
          <p:cNvSpPr>
            <a:spLocks noChangeShapeType="1"/>
          </p:cNvSpPr>
          <p:nvPr/>
        </p:nvSpPr>
        <p:spPr bwMode="auto">
          <a:xfrm>
            <a:off x="4191000" y="5105400"/>
            <a:ext cx="685800" cy="685800"/>
          </a:xfrm>
          <a:prstGeom prst="line">
            <a:avLst/>
          </a:prstGeom>
          <a:noFill/>
          <a:ln w="19050">
            <a:solidFill>
              <a:schemeClr val="tx1"/>
            </a:solidFill>
            <a:round/>
            <a:headEnd/>
            <a:tailEnd type="triangle" w="med" len="med"/>
          </a:ln>
          <a:effectLst/>
        </p:spPr>
        <p:txBody>
          <a:bodyPr/>
          <a:lstStyle/>
          <a:p>
            <a:endParaRPr lang="en-GB"/>
          </a:p>
        </p:txBody>
      </p:sp>
      <p:sp>
        <p:nvSpPr>
          <p:cNvPr id="9241" name="Line 25"/>
          <p:cNvSpPr>
            <a:spLocks noChangeShapeType="1"/>
          </p:cNvSpPr>
          <p:nvPr/>
        </p:nvSpPr>
        <p:spPr bwMode="auto">
          <a:xfrm flipV="1">
            <a:off x="5715000" y="3048000"/>
            <a:ext cx="838200" cy="838200"/>
          </a:xfrm>
          <a:prstGeom prst="line">
            <a:avLst/>
          </a:prstGeom>
          <a:noFill/>
          <a:ln w="19050">
            <a:solidFill>
              <a:schemeClr val="tx1"/>
            </a:solidFill>
            <a:round/>
            <a:headEnd/>
            <a:tailEnd type="triangle" w="med" len="med"/>
          </a:ln>
          <a:effectLst/>
        </p:spPr>
        <p:txBody>
          <a:bodyPr/>
          <a:lstStyle/>
          <a:p>
            <a:endParaRPr lang="en-GB"/>
          </a:p>
        </p:txBody>
      </p:sp>
      <p:sp>
        <p:nvSpPr>
          <p:cNvPr id="9242" name="Line 26"/>
          <p:cNvSpPr>
            <a:spLocks noChangeShapeType="1"/>
          </p:cNvSpPr>
          <p:nvPr/>
        </p:nvSpPr>
        <p:spPr bwMode="auto">
          <a:xfrm>
            <a:off x="5715000" y="4038600"/>
            <a:ext cx="533400" cy="0"/>
          </a:xfrm>
          <a:prstGeom prst="line">
            <a:avLst/>
          </a:prstGeom>
          <a:noFill/>
          <a:ln w="19050">
            <a:solidFill>
              <a:schemeClr val="tx1"/>
            </a:solidFill>
            <a:round/>
            <a:headEnd/>
            <a:tailEnd type="triangle" w="med" len="med"/>
          </a:ln>
          <a:effectLst/>
        </p:spPr>
        <p:txBody>
          <a:bodyPr/>
          <a:lstStyle/>
          <a:p>
            <a:endParaRPr lang="en-GB"/>
          </a:p>
        </p:txBody>
      </p:sp>
      <p:sp>
        <p:nvSpPr>
          <p:cNvPr id="9243" name="Line 27"/>
          <p:cNvSpPr>
            <a:spLocks noChangeShapeType="1"/>
          </p:cNvSpPr>
          <p:nvPr/>
        </p:nvSpPr>
        <p:spPr bwMode="auto">
          <a:xfrm>
            <a:off x="36576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9244" name="Line 28"/>
          <p:cNvSpPr>
            <a:spLocks noChangeShapeType="1"/>
          </p:cNvSpPr>
          <p:nvPr/>
        </p:nvSpPr>
        <p:spPr bwMode="auto">
          <a:xfrm>
            <a:off x="5105400" y="1752600"/>
            <a:ext cx="0" cy="19050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9245" name="Line 29"/>
          <p:cNvSpPr>
            <a:spLocks noChangeShapeType="1"/>
          </p:cNvSpPr>
          <p:nvPr/>
        </p:nvSpPr>
        <p:spPr bwMode="auto">
          <a:xfrm>
            <a:off x="9144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9246" name="Line 30"/>
          <p:cNvSpPr>
            <a:spLocks noChangeShapeType="1"/>
          </p:cNvSpPr>
          <p:nvPr/>
        </p:nvSpPr>
        <p:spPr bwMode="auto">
          <a:xfrm>
            <a:off x="2286000" y="1752600"/>
            <a:ext cx="0" cy="2743200"/>
          </a:xfrm>
          <a:prstGeom prst="line">
            <a:avLst/>
          </a:prstGeom>
          <a:noFill/>
          <a:ln w="9525">
            <a:solidFill>
              <a:schemeClr val="tx1"/>
            </a:solidFill>
            <a:prstDash val="sysDot"/>
            <a:round/>
            <a:headEnd/>
            <a:tailEnd type="triangle" w="med" len="med"/>
          </a:ln>
          <a:effectLst/>
        </p:spPr>
        <p:txBody>
          <a:bodyPr/>
          <a:lstStyle/>
          <a:p>
            <a:endParaRPr lang="en-GB"/>
          </a:p>
        </p:txBody>
      </p:sp>
      <p:sp>
        <p:nvSpPr>
          <p:cNvPr id="9250" name="AutoShape 34"/>
          <p:cNvSpPr>
            <a:spLocks noChangeArrowheads="1"/>
          </p:cNvSpPr>
          <p:nvPr/>
        </p:nvSpPr>
        <p:spPr bwMode="auto">
          <a:xfrm>
            <a:off x="4953000" y="2819400"/>
            <a:ext cx="3505200" cy="2971800"/>
          </a:xfrm>
          <a:prstGeom prst="wedgeEllipseCallout">
            <a:avLst>
              <a:gd name="adj1" fmla="val -108426"/>
              <a:gd name="adj2" fmla="val 24838"/>
            </a:avLst>
          </a:prstGeom>
          <a:solidFill>
            <a:schemeClr val="folHlink"/>
          </a:solidFill>
          <a:ln w="28575">
            <a:solidFill>
              <a:srgbClr val="990000"/>
            </a:solidFill>
            <a:miter lim="800000"/>
            <a:headEnd/>
            <a:tailEnd/>
          </a:ln>
          <a:effectLst/>
        </p:spPr>
        <p:txBody>
          <a:bodyPr/>
          <a:lstStyle/>
          <a:p>
            <a:pPr algn="ctr" fontAlgn="base">
              <a:spcBef>
                <a:spcPct val="0"/>
              </a:spcBef>
              <a:spcAft>
                <a:spcPct val="0"/>
              </a:spcAft>
            </a:pPr>
            <a:r>
              <a:rPr lang="en-GB" sz="1600" b="1">
                <a:solidFill>
                  <a:srgbClr val="000000"/>
                </a:solidFill>
                <a:latin typeface="Arial" charset="0"/>
              </a:rPr>
              <a:t>Since serious stressors occur in many people’s lives, why don’t more people have panic attacks?  The answer, we think, lies in emotional processing.  </a:t>
            </a:r>
          </a:p>
        </p:txBody>
      </p:sp>
    </p:spTree>
  </p:cSld>
  <p:clrMapOvr>
    <a:masterClrMapping/>
  </p:clrMapOvr>
</p:sld>
</file>

<file path=ppt/theme/theme1.xml><?xml version="1.0" encoding="utf-8"?>
<a:theme xmlns:a="http://schemas.openxmlformats.org/drawingml/2006/main" name="Default Design">
  <a:themeElements>
    <a:clrScheme name="">
      <a:dk1>
        <a:srgbClr val="000099"/>
      </a:dk1>
      <a:lt1>
        <a:srgbClr val="FFFFFF"/>
      </a:lt1>
      <a:dk2>
        <a:srgbClr val="000000"/>
      </a:dk2>
      <a:lt2>
        <a:srgbClr val="808080"/>
      </a:lt2>
      <a:accent1>
        <a:srgbClr val="00CC99"/>
      </a:accent1>
      <a:accent2>
        <a:srgbClr val="3333CC"/>
      </a:accent2>
      <a:accent3>
        <a:srgbClr val="FFFFFF"/>
      </a:accent3>
      <a:accent4>
        <a:srgbClr val="000082"/>
      </a:accent4>
      <a:accent5>
        <a:srgbClr val="AAE2CA"/>
      </a:accent5>
      <a:accent6>
        <a:srgbClr val="2D2DB9"/>
      </a:accent6>
      <a:hlink>
        <a:srgbClr val="CCCCFF"/>
      </a:hlink>
      <a:folHlink>
        <a:srgbClr val="B2B2B2"/>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800000"/>
        </a:solidFill>
        <a:ln w="9525"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rgbClr val="FFFFCC"/>
            </a:solidFill>
            <a:effectLst/>
            <a:latin typeface="Comic Sans MS" pitchFamily="66"/>
          </a:defRPr>
        </a:defPPr>
      </a:lstStyle>
    </a:spDef>
    <a:lnDef>
      <a:spPr bwMode="auto">
        <a:xfrm>
          <a:off x="0" y="0"/>
          <a:ext cx="1" cy="1"/>
        </a:xfrm>
        <a:custGeom>
          <a:avLst/>
          <a:gdLst/>
          <a:ahLst/>
          <a:cxnLst/>
          <a:rect l="0" t="0" r="0" b="0"/>
          <a:pathLst/>
        </a:custGeom>
        <a:solidFill>
          <a:srgbClr val="800000"/>
        </a:solidFill>
        <a:ln w="9525"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rgbClr val="FFFFCC"/>
            </a:solidFill>
            <a:effectLst/>
            <a:latin typeface="Comic Sans MS" pitchFamily="66"/>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TotalTime>
  <Words>1087</Words>
  <Application>Microsoft Office PowerPoint</Application>
  <PresentationFormat>On-screen Show (4:3)</PresentationFormat>
  <Paragraphs>223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Vulnerability model</dc:title>
  <dc:creator>Superserv</dc:creator>
  <cp:lastModifiedBy>owner</cp:lastModifiedBy>
  <cp:revision>23</cp:revision>
  <dcterms:created xsi:type="dcterms:W3CDTF">2003-08-18T11:20:20Z</dcterms:created>
  <dcterms:modified xsi:type="dcterms:W3CDTF">2024-01-02T16:46:40Z</dcterms:modified>
</cp:coreProperties>
</file>